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media/image2.svg" ContentType="image/svg+xml"/>
  <Override PartName="/ppt/media/image4.svg" ContentType="image/svg+xml"/>
  <Override PartName="/ppt/media/image6.svg" ContentType="image/svg+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sldIdLst>
    <p:sldId id="256" r:id="rId4"/>
    <p:sldId id="258" r:id="rId5"/>
    <p:sldId id="259" r:id="rId6"/>
    <p:sldId id="260" r:id="rId7"/>
    <p:sldId id="261" r:id="rId8"/>
    <p:sldId id="262" r:id="rId9"/>
    <p:sldId id="263" r:id="rId10"/>
    <p:sldId id="264" r:id="rId11"/>
    <p:sldId id="267" r:id="rId12"/>
    <p:sldId id="269" r:id="rId13"/>
    <p:sldId id="266" r:id="rId14"/>
  </p:sldIdLst>
  <p:sldSz cx="12192000" cy="6858000"/>
  <p:notesSz cx="6858000" cy="9144000"/>
  <p:custDataLst>
    <p:tags r:id="rId18"/>
  </p:custDataLst>
  <p:defaultTextStyle>
    <a:defPPr>
      <a:defRPr lang="zh-CN"/>
    </a:defPPr>
    <a:lvl1pPr marL="0" lvl="0"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218"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F78C9"/>
    <a:srgbClr val="4887D3"/>
    <a:srgbClr val="BFD5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38" y="-102"/>
      </p:cViewPr>
      <p:guideLst>
        <p:guide orient="horz" pos="2218"/>
        <p:guide pos="3840"/>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8" Type="http://schemas.openxmlformats.org/officeDocument/2006/relationships/tags" Target="tags/tag23.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8"/>
            <a:ext cx="27432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8"/>
            <a:ext cx="8070574"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0"/>
            <a:ext cx="5376672"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205728" y="1600200"/>
            <a:ext cx="5376672"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1186774" y="2665379"/>
            <a:ext cx="4873574"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256938" y="2665379"/>
            <a:ext cx="4897576"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457201"/>
            <a:ext cx="617220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8"/>
            <a:ext cx="27432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8"/>
            <a:ext cx="8070574"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0"/>
            <a:ext cx="5376672"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205728" y="1600200"/>
            <a:ext cx="5376672"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1186774" y="2665379"/>
            <a:ext cx="4873574"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256938" y="2665379"/>
            <a:ext cx="4897576"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457201"/>
            <a:ext cx="617220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1026" name="标题 1025"/>
          <p:cNvSpPr>
            <a:spLocks noGrp="1"/>
          </p:cNvSpPr>
          <p:nvPr>
            <p:ph type="title"/>
          </p:nvPr>
        </p:nvSpPr>
        <p:spPr>
          <a:xfrm>
            <a:off x="609600" y="274638"/>
            <a:ext cx="10972800" cy="1143000"/>
          </a:xfrm>
          <a:prstGeom prst="rect">
            <a:avLst/>
          </a:prstGeom>
          <a:noFill/>
          <a:ln w="9525">
            <a:noFill/>
          </a:ln>
        </p:spPr>
        <p:txBody>
          <a:bodyPr anchor="ctr"/>
          <a:p>
            <a:pPr lvl="0"/>
            <a:r>
              <a:rPr lang="zh-CN" altLang="en-US"/>
              <a:t>单击此处编辑母版标题样式</a:t>
            </a:r>
            <a:endParaRPr lang="zh-CN" altLang="en-US"/>
          </a:p>
        </p:txBody>
      </p:sp>
      <p:sp>
        <p:nvSpPr>
          <p:cNvPr id="1027" name="文本占位符 1026"/>
          <p:cNvSpPr>
            <a:spLocks noGrp="1"/>
          </p:cNvSpPr>
          <p:nvPr>
            <p:ph type="body" idx="1"/>
          </p:nvPr>
        </p:nvSpPr>
        <p:spPr>
          <a:xfrm>
            <a:off x="609600" y="1600200"/>
            <a:ext cx="10972800" cy="4525963"/>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609600" y="6245225"/>
            <a:ext cx="2844800" cy="476250"/>
          </a:xfrm>
          <a:prstGeom prst="rect">
            <a:avLst/>
          </a:prstGeom>
          <a:noFill/>
          <a:ln w="9525">
            <a:noFill/>
          </a:ln>
        </p:spPr>
        <p:txBody>
          <a:bodyPr/>
          <a:lstStyle>
            <a:lvl1pPr>
              <a:defRPr sz="1400"/>
            </a:lvl1pPr>
          </a:lstStyle>
          <a:p>
            <a:pPr lvl="0"/>
            <a:endParaRPr lang="zh-CN" altLang="en-US">
              <a:latin typeface="Arial" panose="020B0604020202020204" pitchFamily="34" charset="0"/>
            </a:endParaRPr>
          </a:p>
        </p:txBody>
      </p:sp>
      <p:sp>
        <p:nvSpPr>
          <p:cNvPr id="1029" name="页脚占位符 1028"/>
          <p:cNvSpPr>
            <a:spLocks noGrp="1"/>
          </p:cNvSpPr>
          <p:nvPr>
            <p:ph type="ftr" sz="quarter" idx="3"/>
          </p:nvPr>
        </p:nvSpPr>
        <p:spPr>
          <a:xfrm>
            <a:off x="4165600" y="6245225"/>
            <a:ext cx="3860800" cy="476250"/>
          </a:xfrm>
          <a:prstGeom prst="rect">
            <a:avLst/>
          </a:prstGeom>
          <a:noFill/>
          <a:ln w="9525">
            <a:noFill/>
          </a:ln>
        </p:spPr>
        <p:txBody>
          <a:bodyPr/>
          <a:lstStyle>
            <a:lvl1pPr algn="ctr">
              <a:defRPr sz="1400"/>
            </a:lvl1pPr>
          </a:lstStyle>
          <a:p>
            <a:pPr lvl="0"/>
            <a:endParaRPr lang="zh-CN" altLang="en-US">
              <a:latin typeface="Arial" panose="020B0604020202020204" pitchFamily="34" charset="0"/>
            </a:endParaRPr>
          </a:p>
        </p:txBody>
      </p:sp>
      <p:sp>
        <p:nvSpPr>
          <p:cNvPr id="1030" name="灯片编号占位符 1029"/>
          <p:cNvSpPr>
            <a:spLocks noGrp="1"/>
          </p:cNvSpPr>
          <p:nvPr>
            <p:ph type="sldNum" sz="quarter" idx="4"/>
          </p:nvPr>
        </p:nvSpPr>
        <p:spPr>
          <a:xfrm>
            <a:off x="8737600" y="6245225"/>
            <a:ext cx="2844800" cy="476250"/>
          </a:xfrm>
          <a:prstGeom prst="rect">
            <a:avLst/>
          </a:prstGeom>
          <a:noFill/>
          <a:ln w="9525">
            <a:noFill/>
          </a:ln>
        </p:spPr>
        <p:txBody>
          <a:bodyPr/>
          <a:lstStyle>
            <a:lvl1pPr algn="r">
              <a:defRPr sz="1400"/>
            </a:lvl1p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1026" name="标题 1025"/>
          <p:cNvSpPr>
            <a:spLocks noGrp="1"/>
          </p:cNvSpPr>
          <p:nvPr>
            <p:ph type="title"/>
          </p:nvPr>
        </p:nvSpPr>
        <p:spPr>
          <a:xfrm>
            <a:off x="609600" y="274638"/>
            <a:ext cx="10972800" cy="1143000"/>
          </a:xfrm>
          <a:prstGeom prst="rect">
            <a:avLst/>
          </a:prstGeom>
          <a:noFill/>
          <a:ln w="9525">
            <a:noFill/>
          </a:ln>
        </p:spPr>
        <p:txBody>
          <a:bodyPr anchor="ctr"/>
          <a:p>
            <a:pPr lvl="0"/>
            <a:r>
              <a:rPr lang="zh-CN" altLang="en-US"/>
              <a:t>单击此处编辑母版标题样式</a:t>
            </a:r>
            <a:endParaRPr lang="zh-CN" altLang="en-US"/>
          </a:p>
        </p:txBody>
      </p:sp>
      <p:sp>
        <p:nvSpPr>
          <p:cNvPr id="1027" name="文本占位符 1026"/>
          <p:cNvSpPr>
            <a:spLocks noGrp="1"/>
          </p:cNvSpPr>
          <p:nvPr>
            <p:ph type="body" idx="1"/>
          </p:nvPr>
        </p:nvSpPr>
        <p:spPr>
          <a:xfrm>
            <a:off x="609600" y="1600200"/>
            <a:ext cx="10972800" cy="4525963"/>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609600" y="6245225"/>
            <a:ext cx="2844800" cy="476250"/>
          </a:xfrm>
          <a:prstGeom prst="rect">
            <a:avLst/>
          </a:prstGeom>
          <a:noFill/>
          <a:ln w="9525">
            <a:noFill/>
          </a:ln>
        </p:spPr>
        <p:txBody>
          <a:bodyPr/>
          <a:lstStyle>
            <a:lvl1pPr>
              <a:defRPr sz="1400"/>
            </a:lvl1pPr>
          </a:lstStyle>
          <a:p>
            <a:pPr lvl="0"/>
            <a:endParaRPr lang="zh-CN" altLang="en-US">
              <a:latin typeface="Arial" panose="020B0604020202020204" pitchFamily="34" charset="0"/>
            </a:endParaRPr>
          </a:p>
        </p:txBody>
      </p:sp>
      <p:sp>
        <p:nvSpPr>
          <p:cNvPr id="1029" name="页脚占位符 1028"/>
          <p:cNvSpPr>
            <a:spLocks noGrp="1"/>
          </p:cNvSpPr>
          <p:nvPr>
            <p:ph type="ftr" sz="quarter" idx="3"/>
          </p:nvPr>
        </p:nvSpPr>
        <p:spPr>
          <a:xfrm>
            <a:off x="4165600" y="6245225"/>
            <a:ext cx="3860800" cy="476250"/>
          </a:xfrm>
          <a:prstGeom prst="rect">
            <a:avLst/>
          </a:prstGeom>
          <a:noFill/>
          <a:ln w="9525">
            <a:noFill/>
          </a:ln>
        </p:spPr>
        <p:txBody>
          <a:bodyPr/>
          <a:lstStyle>
            <a:lvl1pPr algn="ctr">
              <a:defRPr sz="1400"/>
            </a:lvl1pPr>
          </a:lstStyle>
          <a:p>
            <a:pPr lvl="0"/>
            <a:endParaRPr lang="zh-CN" altLang="en-US">
              <a:latin typeface="Arial" panose="020B0604020202020204" pitchFamily="34" charset="0"/>
            </a:endParaRPr>
          </a:p>
        </p:txBody>
      </p:sp>
      <p:sp>
        <p:nvSpPr>
          <p:cNvPr id="1030" name="灯片编号占位符 1029"/>
          <p:cNvSpPr>
            <a:spLocks noGrp="1"/>
          </p:cNvSpPr>
          <p:nvPr>
            <p:ph type="sldNum" sz="quarter" idx="4"/>
          </p:nvPr>
        </p:nvSpPr>
        <p:spPr>
          <a:xfrm>
            <a:off x="8737600" y="6245225"/>
            <a:ext cx="2844800" cy="476250"/>
          </a:xfrm>
          <a:prstGeom prst="rect">
            <a:avLst/>
          </a:prstGeom>
          <a:noFill/>
          <a:ln w="9525">
            <a:noFill/>
          </a:ln>
        </p:spPr>
        <p:txBody>
          <a:bodyPr/>
          <a:lstStyle>
            <a:lvl1pPr algn="r">
              <a:defRPr sz="1400"/>
            </a:lvl1p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7" Type="http://schemas.openxmlformats.org/officeDocument/2006/relationships/slideLayout" Target="../slideLayouts/slideLayout7.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9" Type="http://schemas.openxmlformats.org/officeDocument/2006/relationships/tags" Target="../tags/tag9.xml"/><Relationship Id="rId8" Type="http://schemas.openxmlformats.org/officeDocument/2006/relationships/tags" Target="../tags/tag8.xml"/><Relationship Id="rId7" Type="http://schemas.openxmlformats.org/officeDocument/2006/relationships/tags" Target="../tags/tag7.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2" Type="http://schemas.openxmlformats.org/officeDocument/2006/relationships/slideLayout" Target="../slideLayouts/slideLayout7.xml"/><Relationship Id="rId11" Type="http://schemas.openxmlformats.org/officeDocument/2006/relationships/tags" Target="../tags/tag11.xml"/><Relationship Id="rId10" Type="http://schemas.openxmlformats.org/officeDocument/2006/relationships/tags" Target="../tags/tag10.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3.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4.xml"/></Relationships>
</file>

<file path=ppt/slides/_rels/slide9.xml.rels><?xml version="1.0" encoding="UTF-8" standalone="yes"?>
<Relationships xmlns="http://schemas.openxmlformats.org/package/2006/relationships"><Relationship Id="rId9" Type="http://schemas.openxmlformats.org/officeDocument/2006/relationships/slideLayout" Target="../slideLayouts/slideLayout7.xml"/><Relationship Id="rId8" Type="http://schemas.openxmlformats.org/officeDocument/2006/relationships/tags" Target="../tags/tag22.xml"/><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tags" Target="../tags/tag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等腰三角形 5"/>
          <p:cNvSpPr/>
          <p:nvPr/>
        </p:nvSpPr>
        <p:spPr>
          <a:xfrm rot="16200000">
            <a:off x="6782435" y="1449070"/>
            <a:ext cx="6858635" cy="3960495"/>
          </a:xfrm>
          <a:prstGeom prst="triangl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sp>
        <p:nvSpPr>
          <p:cNvPr id="7" name="等腰三角形 6"/>
          <p:cNvSpPr/>
          <p:nvPr/>
        </p:nvSpPr>
        <p:spPr>
          <a:xfrm rot="16200000">
            <a:off x="6824345" y="237490"/>
            <a:ext cx="5605145" cy="5131435"/>
          </a:xfrm>
          <a:prstGeom prst="triangle">
            <a:avLst>
              <a:gd name="adj" fmla="val 75382"/>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sp>
        <p:nvSpPr>
          <p:cNvPr id="8" name="等腰三角形 7"/>
          <p:cNvSpPr/>
          <p:nvPr/>
        </p:nvSpPr>
        <p:spPr>
          <a:xfrm>
            <a:off x="7171055" y="4300220"/>
            <a:ext cx="4912360" cy="2557780"/>
          </a:xfrm>
          <a:prstGeom prst="triangle">
            <a:avLst>
              <a:gd name="adj" fmla="val 39994"/>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sp>
        <p:nvSpPr>
          <p:cNvPr id="9" name="等腰三角形 8"/>
          <p:cNvSpPr/>
          <p:nvPr/>
        </p:nvSpPr>
        <p:spPr>
          <a:xfrm rot="10800000">
            <a:off x="1697990" y="0"/>
            <a:ext cx="10298430" cy="1505585"/>
          </a:xfrm>
          <a:prstGeom prst="triangle">
            <a:avLst>
              <a:gd name="adj" fmla="val 56424"/>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sp>
        <p:nvSpPr>
          <p:cNvPr id="2" name="文本框 1"/>
          <p:cNvSpPr txBox="1"/>
          <p:nvPr/>
        </p:nvSpPr>
        <p:spPr>
          <a:xfrm>
            <a:off x="982980" y="2492375"/>
            <a:ext cx="9839960" cy="2301240"/>
          </a:xfrm>
          <a:prstGeom prst="rect">
            <a:avLst/>
          </a:prstGeom>
          <a:noFill/>
        </p:spPr>
        <p:txBody>
          <a:bodyPr wrap="square" rtlCol="0">
            <a:noAutofit/>
          </a:bodyPr>
          <a:p>
            <a:pPr algn="ctr"/>
            <a:r>
              <a:rPr lang="zh-CN" altLang="en-US" sz="4800">
                <a:ln/>
                <a:solidFill>
                  <a:schemeClr val="tx1"/>
                </a:solidFill>
                <a:effectLst>
                  <a:outerShdw blurRad="38100" dist="19050" dir="2700000" algn="tl" rotWithShape="0">
                    <a:schemeClr val="dk1">
                      <a:alpha val="40000"/>
                    </a:schemeClr>
                  </a:outerShdw>
                </a:effectLst>
                <a:latin typeface="黑体" panose="02010609060101010101" charset="-122"/>
                <a:ea typeface="黑体" panose="02010609060101010101" charset="-122"/>
                <a:cs typeface="黑体" panose="02010609060101010101" charset="-122"/>
              </a:rPr>
              <a:t>安丘市郚山镇人民政府</a:t>
            </a:r>
            <a:endParaRPr lang="zh-CN" altLang="en-US" sz="4800">
              <a:ln/>
              <a:solidFill>
                <a:schemeClr val="tx1"/>
              </a:solidFill>
              <a:effectLst>
                <a:outerShdw blurRad="38100" dist="19050" dir="2700000" algn="tl" rotWithShape="0">
                  <a:schemeClr val="dk1">
                    <a:alpha val="40000"/>
                  </a:schemeClr>
                </a:outerShdw>
              </a:effectLst>
              <a:latin typeface="黑体" panose="02010609060101010101" charset="-122"/>
              <a:ea typeface="黑体" panose="02010609060101010101" charset="-122"/>
              <a:cs typeface="黑体" panose="02010609060101010101" charset="-122"/>
            </a:endParaRPr>
          </a:p>
          <a:p>
            <a:pPr algn="ctr"/>
            <a:r>
              <a:rPr lang="zh-CN" altLang="en-US" sz="4800">
                <a:ln/>
                <a:solidFill>
                  <a:schemeClr val="tx1"/>
                </a:solidFill>
                <a:effectLst>
                  <a:outerShdw blurRad="38100" dist="19050" dir="2700000" algn="tl" rotWithShape="0">
                    <a:schemeClr val="dk1">
                      <a:alpha val="40000"/>
                    </a:schemeClr>
                  </a:outerShdw>
                </a:effectLst>
                <a:latin typeface="黑体" panose="02010609060101010101" charset="-122"/>
                <a:ea typeface="黑体" panose="02010609060101010101" charset="-122"/>
                <a:cs typeface="黑体" panose="02010609060101010101" charset="-122"/>
              </a:rPr>
              <a:t>2022年政府信息公开工作年度报告</a:t>
            </a:r>
            <a:endParaRPr lang="zh-CN" altLang="en-US" sz="4800">
              <a:ln/>
              <a:solidFill>
                <a:schemeClr val="tx1"/>
              </a:solidFill>
              <a:effectLst>
                <a:outerShdw blurRad="38100" dist="19050" dir="2700000" algn="tl" rotWithShape="0">
                  <a:schemeClr val="dk1">
                    <a:alpha val="40000"/>
                  </a:schemeClr>
                </a:outerShdw>
              </a:effectLst>
              <a:latin typeface="黑体" panose="02010609060101010101" charset="-122"/>
              <a:ea typeface="黑体" panose="02010609060101010101" charset="-122"/>
              <a:cs typeface="黑体" panose="02010609060101010101"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 name="矩形 39"/>
          <p:cNvSpPr/>
          <p:nvPr/>
        </p:nvSpPr>
        <p:spPr>
          <a:xfrm>
            <a:off x="0" y="0"/>
            <a:ext cx="12192000" cy="49847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sp>
        <p:nvSpPr>
          <p:cNvPr id="41" name="矩形 40"/>
          <p:cNvSpPr/>
          <p:nvPr/>
        </p:nvSpPr>
        <p:spPr>
          <a:xfrm>
            <a:off x="0" y="6359525"/>
            <a:ext cx="12192000" cy="49847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sp>
        <p:nvSpPr>
          <p:cNvPr id="2" name="任意多边形 1"/>
          <p:cNvSpPr/>
          <p:nvPr/>
        </p:nvSpPr>
        <p:spPr>
          <a:xfrm rot="16200000">
            <a:off x="835025" y="2486025"/>
            <a:ext cx="3772535" cy="1885950"/>
          </a:xfrm>
          <a:custGeom>
            <a:avLst/>
            <a:gdLst>
              <a:gd name="connsiteX0" fmla="*/ 5103 w 5103"/>
              <a:gd name="connsiteY0" fmla="*/ 0 h 2551"/>
              <a:gd name="connsiteX1" fmla="*/ 2552 w 5103"/>
              <a:gd name="connsiteY1" fmla="*/ 2551 h 2551"/>
              <a:gd name="connsiteX2" fmla="*/ 0 w 5103"/>
              <a:gd name="connsiteY2" fmla="*/ 0 h 2551"/>
            </a:gdLst>
            <a:ahLst/>
            <a:cxnLst>
              <a:cxn ang="0">
                <a:pos x="connsiteX0" y="connsiteY0"/>
              </a:cxn>
              <a:cxn ang="0">
                <a:pos x="connsiteX1" y="connsiteY1"/>
              </a:cxn>
              <a:cxn ang="0">
                <a:pos x="connsiteX2" y="connsiteY2"/>
              </a:cxn>
            </a:cxnLst>
            <a:rect l="l" t="t" r="r" b="b"/>
            <a:pathLst>
              <a:path w="5103" h="2551">
                <a:moveTo>
                  <a:pt x="5103" y="0"/>
                </a:moveTo>
                <a:cubicBezTo>
                  <a:pt x="5103" y="1409"/>
                  <a:pt x="3961" y="2551"/>
                  <a:pt x="2552" y="2551"/>
                </a:cubicBezTo>
                <a:cubicBezTo>
                  <a:pt x="1142" y="2551"/>
                  <a:pt x="0" y="1409"/>
                  <a:pt x="0" y="0"/>
                </a:cubicBezTo>
              </a:path>
            </a:pathLst>
          </a:custGeom>
          <a:noFill/>
          <a:ln w="31750">
            <a:solidFill>
              <a:schemeClr val="accent2">
                <a:lumMod val="40000"/>
                <a:lumOff val="60000"/>
              </a:schemeClr>
            </a:solidFill>
          </a:ln>
          <a:extLst>
            <a:ext uri="{909E8E84-426E-40DD-AFC4-6F175D3DCCD1}">
              <a14:hiddenFill xmlns:a14="http://schemas.microsoft.com/office/drawing/2010/main">
                <a:solidFill>
                  <a:schemeClr val="accent2">
                    <a:lumMod val="40000"/>
                    <a:lumOff val="60000"/>
                  </a:schemeClr>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sp>
        <p:nvSpPr>
          <p:cNvPr id="3" name="椭圆 2"/>
          <p:cNvSpPr/>
          <p:nvPr/>
        </p:nvSpPr>
        <p:spPr>
          <a:xfrm>
            <a:off x="2611120" y="1543050"/>
            <a:ext cx="863600" cy="86360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sp>
        <p:nvSpPr>
          <p:cNvPr id="4" name="椭圆 3"/>
          <p:cNvSpPr/>
          <p:nvPr/>
        </p:nvSpPr>
        <p:spPr>
          <a:xfrm>
            <a:off x="3234055" y="2997835"/>
            <a:ext cx="863600" cy="86360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sp>
        <p:nvSpPr>
          <p:cNvPr id="5" name="椭圆 4"/>
          <p:cNvSpPr/>
          <p:nvPr/>
        </p:nvSpPr>
        <p:spPr>
          <a:xfrm>
            <a:off x="2611120" y="4451985"/>
            <a:ext cx="863600" cy="86360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sp>
        <p:nvSpPr>
          <p:cNvPr id="6" name="文本框 5"/>
          <p:cNvSpPr txBox="1"/>
          <p:nvPr/>
        </p:nvSpPr>
        <p:spPr>
          <a:xfrm>
            <a:off x="4702810" y="3013710"/>
            <a:ext cx="6447790" cy="2584450"/>
          </a:xfrm>
          <a:prstGeom prst="rect">
            <a:avLst/>
          </a:prstGeom>
          <a:noFill/>
        </p:spPr>
        <p:txBody>
          <a:bodyPr wrap="square" rtlCol="0">
            <a:spAutoFit/>
          </a:bodyPr>
          <a:p>
            <a:pPr algn="l">
              <a:lnSpc>
                <a:spcPct val="150000"/>
              </a:lnSpc>
            </a:pPr>
            <a:r>
              <a:rPr lang="zh-CN" altLang="en-US" sz="1800" b="1">
                <a:solidFill>
                  <a:schemeClr val="tx1"/>
                </a:solidFill>
                <a:sym typeface="+mn-ea"/>
              </a:rPr>
              <a:t>改进情况：</a:t>
            </a:r>
            <a:r>
              <a:rPr lang="en-US" altLang="zh-CN" sz="1800">
                <a:solidFill>
                  <a:schemeClr val="tx1"/>
                </a:solidFill>
                <a:sym typeface="+mn-ea"/>
              </a:rPr>
              <a:t>1、</a:t>
            </a:r>
            <a:r>
              <a:rPr lang="zh-CN" altLang="en-US" sz="1800">
                <a:solidFill>
                  <a:schemeClr val="tx1"/>
                </a:solidFill>
                <a:sym typeface="+mn-ea"/>
              </a:rPr>
              <a:t>提高工作人员服务群众意识。定期对工作人员进行培训，增强群众意识，编制政务公开信息时多以群众角度构思，以群众通俗易懂的方式进行撰写。</a:t>
            </a:r>
            <a:endParaRPr lang="zh-CN" altLang="en-US" sz="1800">
              <a:solidFill>
                <a:schemeClr val="tx1"/>
              </a:solidFill>
              <a:sym typeface="+mn-ea"/>
            </a:endParaRPr>
          </a:p>
          <a:p>
            <a:pPr algn="l">
              <a:lnSpc>
                <a:spcPct val="150000"/>
              </a:lnSpc>
            </a:pPr>
            <a:r>
              <a:rPr lang="en-US" altLang="zh-CN" sz="1800">
                <a:solidFill>
                  <a:schemeClr val="tx1"/>
                </a:solidFill>
                <a:sym typeface="+mn-ea"/>
              </a:rPr>
              <a:t>                  </a:t>
            </a:r>
            <a:r>
              <a:rPr lang="zh-CN" altLang="en-US" sz="1800">
                <a:solidFill>
                  <a:schemeClr val="tx1"/>
                </a:solidFill>
                <a:sym typeface="+mn-ea"/>
              </a:rPr>
              <a:t>2、逐步完善工作机制。健全政府信息公开制度，加强工作人员业务培训，按照工作要求，切实做好舆情回应、公众参与等工作，推进政府信息工作有序开展。</a:t>
            </a:r>
            <a:endParaRPr lang="zh-CN" altLang="en-US" sz="1800">
              <a:solidFill>
                <a:schemeClr val="tx1"/>
              </a:solidFill>
              <a:sym typeface="+mn-ea"/>
            </a:endParaRPr>
          </a:p>
        </p:txBody>
      </p:sp>
      <p:pic>
        <p:nvPicPr>
          <p:cNvPr id="8" name="图片 7" descr="20288679"/>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2828290" y="4669155"/>
            <a:ext cx="429260" cy="429260"/>
          </a:xfrm>
          <a:prstGeom prst="rect">
            <a:avLst/>
          </a:prstGeom>
        </p:spPr>
      </p:pic>
      <p:pic>
        <p:nvPicPr>
          <p:cNvPr id="9" name="图片 8" descr="20288687"/>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474720" y="3207385"/>
            <a:ext cx="442595" cy="442595"/>
          </a:xfrm>
          <a:prstGeom prst="rect">
            <a:avLst/>
          </a:prstGeom>
        </p:spPr>
      </p:pic>
      <p:pic>
        <p:nvPicPr>
          <p:cNvPr id="10" name="图片 9" descr="20288703"/>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784475" y="1699260"/>
            <a:ext cx="516890" cy="516890"/>
          </a:xfrm>
          <a:prstGeom prst="rect">
            <a:avLst/>
          </a:prstGeom>
        </p:spPr>
      </p:pic>
      <p:sp>
        <p:nvSpPr>
          <p:cNvPr id="12" name="文本框 11"/>
          <p:cNvSpPr txBox="1"/>
          <p:nvPr/>
        </p:nvSpPr>
        <p:spPr>
          <a:xfrm>
            <a:off x="970280" y="2564765"/>
            <a:ext cx="1814195" cy="1351280"/>
          </a:xfrm>
          <a:prstGeom prst="rect">
            <a:avLst/>
          </a:prstGeom>
          <a:noFill/>
        </p:spPr>
        <p:txBody>
          <a:bodyPr wrap="square" rtlCol="0">
            <a:noAutofit/>
          </a:bodyPr>
          <a:p>
            <a:pPr>
              <a:lnSpc>
                <a:spcPct val="150000"/>
              </a:lnSpc>
            </a:pPr>
            <a:r>
              <a:rPr lang="zh-CN" altLang="en-US" sz="2400"/>
              <a:t>2022年存在的主要问题及改进情况</a:t>
            </a:r>
            <a:endParaRPr lang="zh-CN" altLang="en-US" sz="2400"/>
          </a:p>
        </p:txBody>
      </p:sp>
      <p:sp>
        <p:nvSpPr>
          <p:cNvPr id="13" name="文本框 12"/>
          <p:cNvSpPr txBox="1"/>
          <p:nvPr/>
        </p:nvSpPr>
        <p:spPr>
          <a:xfrm>
            <a:off x="4669155" y="1422400"/>
            <a:ext cx="6370320" cy="1182370"/>
          </a:xfrm>
          <a:prstGeom prst="rect">
            <a:avLst/>
          </a:prstGeom>
          <a:noFill/>
        </p:spPr>
        <p:txBody>
          <a:bodyPr wrap="square" rtlCol="0">
            <a:noAutofit/>
          </a:bodyPr>
          <a:p>
            <a:pPr algn="l">
              <a:lnSpc>
                <a:spcPct val="150000"/>
              </a:lnSpc>
              <a:buClrTx/>
              <a:buSzTx/>
              <a:buNone/>
            </a:pPr>
            <a:r>
              <a:rPr lang="zh-CN" altLang="en-US" sz="1800" b="1"/>
              <a:t>主要问题：</a:t>
            </a:r>
            <a:r>
              <a:rPr lang="zh-CN" altLang="en-US" sz="1800"/>
              <a:t>1、服务群众意识不够。政务公开工作人员服务意识不够，工作水平及自身素质不高。</a:t>
            </a:r>
            <a:endParaRPr lang="zh-CN" altLang="en-US" sz="1800"/>
          </a:p>
          <a:p>
            <a:pPr algn="l">
              <a:lnSpc>
                <a:spcPct val="150000"/>
              </a:lnSpc>
              <a:buClrTx/>
              <a:buSzTx/>
              <a:buNone/>
            </a:pPr>
            <a:r>
              <a:rPr lang="zh-CN" altLang="en-US" sz="1800"/>
              <a:t>                  2、工作机制不完善。信息公开工作机制不够完善，影响工作开展。</a:t>
            </a:r>
            <a:endParaRPr lang="zh-CN" altLang="en-US" sz="1800"/>
          </a:p>
        </p:txBody>
      </p:sp>
      <p:sp>
        <p:nvSpPr>
          <p:cNvPr id="14" name="文本框 13"/>
          <p:cNvSpPr txBox="1"/>
          <p:nvPr/>
        </p:nvSpPr>
        <p:spPr>
          <a:xfrm>
            <a:off x="225425" y="19050"/>
            <a:ext cx="4915535" cy="460375"/>
          </a:xfrm>
          <a:prstGeom prst="rect">
            <a:avLst/>
          </a:prstGeom>
          <a:noFill/>
        </p:spPr>
        <p:txBody>
          <a:bodyPr wrap="square" rtlCol="0">
            <a:spAutoFit/>
          </a:bodyPr>
          <a:p>
            <a:r>
              <a:rPr lang="en-US" altLang="zh-CN" sz="2400" b="1">
                <a:solidFill>
                  <a:schemeClr val="accent2">
                    <a:lumMod val="40000"/>
                    <a:lumOff val="60000"/>
                  </a:schemeClr>
                </a:solidFill>
                <a:latin typeface="思源黑体 CN Regular" panose="020B0500000000000000" charset="-122"/>
                <a:ea typeface="思源黑体 CN Regular" panose="020B0500000000000000" charset="-122"/>
                <a:cs typeface="Calibri Light" panose="020F0302020204030204" charset="0"/>
              </a:rPr>
              <a:t>五、存在的主要问题及改进情况</a:t>
            </a:r>
            <a:endParaRPr lang="en-US" altLang="zh-CN" sz="2400" b="1">
              <a:solidFill>
                <a:schemeClr val="accent2">
                  <a:lumMod val="40000"/>
                  <a:lumOff val="60000"/>
                </a:schemeClr>
              </a:solidFill>
              <a:latin typeface="思源黑体 CN Regular" panose="020B0500000000000000" charset="-122"/>
              <a:ea typeface="思源黑体 CN Regular" panose="020B0500000000000000" charset="-122"/>
              <a:cs typeface="Calibri Light" panose="020F030202020403020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等腰三角形 5"/>
          <p:cNvSpPr/>
          <p:nvPr/>
        </p:nvSpPr>
        <p:spPr>
          <a:xfrm rot="5400000" flipH="1">
            <a:off x="-1449070" y="1449070"/>
            <a:ext cx="6858635" cy="3960495"/>
          </a:xfrm>
          <a:prstGeom prst="triangl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sp>
        <p:nvSpPr>
          <p:cNvPr id="7" name="等腰三角形 6"/>
          <p:cNvSpPr/>
          <p:nvPr/>
        </p:nvSpPr>
        <p:spPr>
          <a:xfrm rot="5400000" flipH="1">
            <a:off x="-236855" y="236855"/>
            <a:ext cx="5605145" cy="5131435"/>
          </a:xfrm>
          <a:prstGeom prst="triangle">
            <a:avLst>
              <a:gd name="adj" fmla="val 75382"/>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sp>
        <p:nvSpPr>
          <p:cNvPr id="8" name="等腰三角形 7"/>
          <p:cNvSpPr/>
          <p:nvPr/>
        </p:nvSpPr>
        <p:spPr>
          <a:xfrm flipH="1">
            <a:off x="109855" y="4300855"/>
            <a:ext cx="4912360" cy="2557780"/>
          </a:xfrm>
          <a:prstGeom prst="triangle">
            <a:avLst>
              <a:gd name="adj" fmla="val 39994"/>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sp>
        <p:nvSpPr>
          <p:cNvPr id="9" name="等腰三角形 8"/>
          <p:cNvSpPr/>
          <p:nvPr/>
        </p:nvSpPr>
        <p:spPr>
          <a:xfrm rot="10800000" flipH="1">
            <a:off x="170815" y="0"/>
            <a:ext cx="10298430" cy="1505585"/>
          </a:xfrm>
          <a:prstGeom prst="triangle">
            <a:avLst>
              <a:gd name="adj" fmla="val 54741"/>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sp>
        <p:nvSpPr>
          <p:cNvPr id="4" name="文本框 3"/>
          <p:cNvSpPr txBox="1"/>
          <p:nvPr/>
        </p:nvSpPr>
        <p:spPr>
          <a:xfrm>
            <a:off x="295910" y="1068070"/>
            <a:ext cx="4538980" cy="437515"/>
          </a:xfrm>
          <a:prstGeom prst="rect">
            <a:avLst/>
          </a:prstGeom>
          <a:noFill/>
        </p:spPr>
        <p:txBody>
          <a:bodyPr wrap="square" rtlCol="0">
            <a:noAutofit/>
          </a:bodyPr>
          <a:p>
            <a:r>
              <a:rPr lang="en-US" altLang="zh-CN" sz="2400" b="1">
                <a:solidFill>
                  <a:schemeClr val="accent2">
                    <a:lumMod val="40000"/>
                    <a:lumOff val="60000"/>
                  </a:schemeClr>
                </a:solidFill>
                <a:latin typeface="思源黑体 CN Regular" panose="020B0500000000000000" charset="-122"/>
                <a:ea typeface="思源黑体 CN Regular" panose="020B0500000000000000" charset="-122"/>
                <a:cs typeface="Calibri Light" panose="020F0302020204030204" charset="0"/>
              </a:rPr>
              <a:t>六、其他需要报告的事项</a:t>
            </a:r>
            <a:endParaRPr lang="zh-CN" altLang="en-US"/>
          </a:p>
        </p:txBody>
      </p:sp>
      <p:sp>
        <p:nvSpPr>
          <p:cNvPr id="5" name="文本框 4"/>
          <p:cNvSpPr txBox="1"/>
          <p:nvPr/>
        </p:nvSpPr>
        <p:spPr>
          <a:xfrm>
            <a:off x="1559560" y="2258695"/>
            <a:ext cx="9123045" cy="2296160"/>
          </a:xfrm>
          <a:prstGeom prst="rect">
            <a:avLst/>
          </a:prstGeom>
          <a:noFill/>
        </p:spPr>
        <p:txBody>
          <a:bodyPr wrap="square" rtlCol="0">
            <a:noAutofit/>
          </a:bodyPr>
          <a:p>
            <a:pPr>
              <a:lnSpc>
                <a:spcPct val="150000"/>
              </a:lnSpc>
            </a:pPr>
            <a:r>
              <a:rPr lang="zh-CN" altLang="en-US" sz="2000">
                <a:latin typeface="黑体" panose="02010609060101010101" charset="-122"/>
                <a:ea typeface="黑体" panose="02010609060101010101" charset="-122"/>
                <a:cs typeface="黑体" panose="02010609060101010101" charset="-122"/>
              </a:rPr>
              <a:t>本年度报告中所列各项数据的统计期限自2022年1月1日至2022年12月31日。本年度报告的电子版可在安丘市人民政府门户网站（http://www.anqiu.gov.cn/）下载。如对本报告有任何疑问，请与安丘市郚山镇人民政府联系（地址：山东省安丘市郚山镇金鸿大道镇政府驻地，邮编：262100，电话：0536-4961001，传真：0536-4961018，电子邮箱：wsdangzhengban@wf.shandong.cn）。</a:t>
            </a:r>
            <a:endParaRPr lang="zh-CN" altLang="en-US" sz="2000">
              <a:latin typeface="黑体" panose="02010609060101010101" charset="-122"/>
              <a:ea typeface="黑体" panose="02010609060101010101" charset="-122"/>
              <a:cs typeface="黑体" panose="02010609060101010101"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 name="矩形 39"/>
          <p:cNvSpPr/>
          <p:nvPr/>
        </p:nvSpPr>
        <p:spPr>
          <a:xfrm>
            <a:off x="0" y="0"/>
            <a:ext cx="12192000" cy="49847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sp>
        <p:nvSpPr>
          <p:cNvPr id="2" name="矩形 1"/>
          <p:cNvSpPr/>
          <p:nvPr/>
        </p:nvSpPr>
        <p:spPr>
          <a:xfrm>
            <a:off x="0" y="6359525"/>
            <a:ext cx="12192000" cy="49847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sp>
        <p:nvSpPr>
          <p:cNvPr id="20" name="文本框 19"/>
          <p:cNvSpPr txBox="1"/>
          <p:nvPr/>
        </p:nvSpPr>
        <p:spPr>
          <a:xfrm>
            <a:off x="1335405" y="2213610"/>
            <a:ext cx="987425" cy="2630170"/>
          </a:xfrm>
          <a:prstGeom prst="rect">
            <a:avLst/>
          </a:prstGeom>
          <a:noFill/>
        </p:spPr>
        <p:txBody>
          <a:bodyPr wrap="square" rtlCol="0">
            <a:noAutofit/>
          </a:bodyPr>
          <a:p>
            <a:r>
              <a:rPr lang="zh-CN" altLang="zh-CN" sz="8000">
                <a:latin typeface="黑体" panose="02010609060101010101" charset="-122"/>
                <a:ea typeface="黑体" panose="02010609060101010101" charset="-122"/>
              </a:rPr>
              <a:t>目</a:t>
            </a:r>
            <a:endParaRPr lang="zh-CN" altLang="zh-CN" sz="8000">
              <a:latin typeface="黑体" panose="02010609060101010101" charset="-122"/>
              <a:ea typeface="黑体" panose="02010609060101010101" charset="-122"/>
            </a:endParaRPr>
          </a:p>
          <a:p>
            <a:r>
              <a:rPr lang="zh-CN" altLang="zh-CN" sz="8000">
                <a:latin typeface="黑体" panose="02010609060101010101" charset="-122"/>
                <a:ea typeface="黑体" panose="02010609060101010101" charset="-122"/>
              </a:rPr>
              <a:t>录</a:t>
            </a:r>
            <a:endParaRPr lang="zh-CN" altLang="zh-CN" sz="8000">
              <a:latin typeface="黑体" panose="02010609060101010101" charset="-122"/>
              <a:ea typeface="黑体" panose="02010609060101010101" charset="-122"/>
            </a:endParaRPr>
          </a:p>
        </p:txBody>
      </p:sp>
      <p:sp>
        <p:nvSpPr>
          <p:cNvPr id="23" name="文本框 22"/>
          <p:cNvSpPr txBox="1"/>
          <p:nvPr/>
        </p:nvSpPr>
        <p:spPr>
          <a:xfrm>
            <a:off x="2513330" y="2420620"/>
            <a:ext cx="326390" cy="1969135"/>
          </a:xfrm>
          <a:prstGeom prst="rect">
            <a:avLst/>
          </a:prstGeom>
          <a:noFill/>
        </p:spPr>
        <p:txBody>
          <a:bodyPr wrap="square" rtlCol="0">
            <a:noAutofit/>
          </a:bodyPr>
          <a:p>
            <a:r>
              <a:rPr lang="en-US" altLang="zh-CN"/>
              <a:t>contents</a:t>
            </a:r>
            <a:endParaRPr lang="en-US" altLang="zh-CN"/>
          </a:p>
        </p:txBody>
      </p:sp>
      <p:sp>
        <p:nvSpPr>
          <p:cNvPr id="24" name="文本框 23"/>
          <p:cNvSpPr txBox="1"/>
          <p:nvPr/>
        </p:nvSpPr>
        <p:spPr>
          <a:xfrm>
            <a:off x="4789170" y="1224280"/>
            <a:ext cx="6409055" cy="4645660"/>
          </a:xfrm>
          <a:prstGeom prst="rect">
            <a:avLst/>
          </a:prstGeom>
          <a:noFill/>
        </p:spPr>
        <p:txBody>
          <a:bodyPr wrap="square" rtlCol="0">
            <a:noAutofit/>
          </a:bodyPr>
          <a:p>
            <a:pPr>
              <a:buFont typeface="+mj-ea"/>
            </a:pPr>
            <a:r>
              <a:rPr lang="zh-CN" altLang="en-US" sz="2400" b="1"/>
              <a:t>一、总体情况</a:t>
            </a:r>
            <a:endParaRPr lang="zh-CN" altLang="en-US" sz="2400" b="1"/>
          </a:p>
          <a:p>
            <a:pPr>
              <a:buFont typeface="+mj-ea"/>
            </a:pPr>
            <a:endParaRPr lang="zh-CN" altLang="en-US" sz="2400" b="1"/>
          </a:p>
          <a:p>
            <a:pPr>
              <a:buFont typeface="+mj-ea"/>
            </a:pPr>
            <a:r>
              <a:rPr lang="zh-CN" altLang="en-US" sz="2400" b="1"/>
              <a:t>二、主动公开政府信息情况</a:t>
            </a:r>
            <a:endParaRPr lang="zh-CN" altLang="en-US" sz="2400" b="1"/>
          </a:p>
          <a:p>
            <a:pPr>
              <a:buFont typeface="+mj-ea"/>
            </a:pPr>
            <a:endParaRPr lang="zh-CN" altLang="en-US" sz="2400" b="1"/>
          </a:p>
          <a:p>
            <a:pPr>
              <a:buFont typeface="+mj-ea"/>
            </a:pPr>
            <a:r>
              <a:rPr lang="zh-CN" altLang="en-US" sz="2400" b="1"/>
              <a:t>三、收到和处理政府信息公开申请情况</a:t>
            </a:r>
            <a:endParaRPr lang="zh-CN" altLang="en-US" sz="2400" b="1"/>
          </a:p>
          <a:p>
            <a:pPr>
              <a:buFont typeface="+mj-ea"/>
            </a:pPr>
            <a:endParaRPr lang="zh-CN" altLang="en-US" sz="2400" b="1"/>
          </a:p>
          <a:p>
            <a:pPr>
              <a:buFont typeface="+mj-ea"/>
            </a:pPr>
            <a:r>
              <a:rPr lang="zh-CN" altLang="en-US" sz="2400" b="1"/>
              <a:t>四、政府信息公开行政复议、行政诉讼情况</a:t>
            </a:r>
            <a:endParaRPr lang="zh-CN" altLang="en-US" sz="2400" b="1"/>
          </a:p>
          <a:p>
            <a:pPr>
              <a:buFont typeface="+mj-ea"/>
            </a:pPr>
            <a:endParaRPr lang="zh-CN" altLang="en-US" sz="2400" b="1"/>
          </a:p>
          <a:p>
            <a:pPr>
              <a:buFont typeface="+mj-ea"/>
            </a:pPr>
            <a:r>
              <a:rPr lang="zh-CN" altLang="en-US" sz="2400" b="1"/>
              <a:t>五、存在的主要问题及改进情况</a:t>
            </a:r>
            <a:endParaRPr lang="zh-CN" altLang="en-US" sz="2400" b="1"/>
          </a:p>
          <a:p>
            <a:pPr>
              <a:buFont typeface="+mj-ea"/>
            </a:pPr>
            <a:endParaRPr lang="zh-CN" altLang="en-US" sz="2400" b="1"/>
          </a:p>
          <a:p>
            <a:pPr>
              <a:buFont typeface="+mj-ea"/>
            </a:pPr>
            <a:r>
              <a:rPr lang="zh-CN" altLang="en-US" sz="2400" b="1"/>
              <a:t>六、其他需要报告的事项</a:t>
            </a:r>
            <a:endParaRPr lang="zh-CN" altLang="en-US" sz="2400"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 name="矩形 39"/>
          <p:cNvSpPr/>
          <p:nvPr/>
        </p:nvSpPr>
        <p:spPr>
          <a:xfrm>
            <a:off x="0" y="541020"/>
            <a:ext cx="12192000" cy="70802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sp>
        <p:nvSpPr>
          <p:cNvPr id="42" name="文本框 41"/>
          <p:cNvSpPr txBox="1"/>
          <p:nvPr/>
        </p:nvSpPr>
        <p:spPr>
          <a:xfrm>
            <a:off x="245110" y="634365"/>
            <a:ext cx="2327910" cy="521970"/>
          </a:xfrm>
          <a:prstGeom prst="rect">
            <a:avLst/>
          </a:prstGeom>
          <a:noFill/>
        </p:spPr>
        <p:txBody>
          <a:bodyPr wrap="none" rtlCol="0">
            <a:spAutoFit/>
          </a:bodyPr>
          <a:p>
            <a:r>
              <a:rPr lang="zh-CN" altLang="en-US" sz="2800" b="1">
                <a:solidFill>
                  <a:schemeClr val="accent2">
                    <a:lumMod val="40000"/>
                    <a:lumOff val="60000"/>
                  </a:schemeClr>
                </a:solidFill>
                <a:latin typeface="思源黑体 CN Regular" panose="020B0500000000000000" charset="-122"/>
                <a:ea typeface="思源黑体 CN Regular" panose="020B0500000000000000" charset="-122"/>
                <a:cs typeface="Calibri Light" panose="020F0302020204030204" charset="0"/>
              </a:rPr>
              <a:t>一、总体情况</a:t>
            </a:r>
            <a:endParaRPr lang="zh-CN" altLang="en-US" sz="2800" b="1">
              <a:solidFill>
                <a:schemeClr val="accent2">
                  <a:lumMod val="40000"/>
                  <a:lumOff val="60000"/>
                </a:schemeClr>
              </a:solidFill>
              <a:latin typeface="思源黑体 CN Regular" panose="020B0500000000000000" charset="-122"/>
              <a:ea typeface="思源黑体 CN Regular" panose="020B0500000000000000" charset="-122"/>
              <a:cs typeface="Calibri Light" panose="020F0302020204030204" charset="0"/>
            </a:endParaRPr>
          </a:p>
        </p:txBody>
      </p:sp>
      <p:sp>
        <p:nvSpPr>
          <p:cNvPr id="3" name="文本框 2"/>
          <p:cNvSpPr txBox="1"/>
          <p:nvPr/>
        </p:nvSpPr>
        <p:spPr>
          <a:xfrm>
            <a:off x="1344930" y="2153285"/>
            <a:ext cx="9275445" cy="3375025"/>
          </a:xfrm>
          <a:prstGeom prst="rect">
            <a:avLst/>
          </a:prstGeom>
          <a:noFill/>
        </p:spPr>
        <p:txBody>
          <a:bodyPr wrap="square" rtlCol="0">
            <a:noAutofit/>
          </a:bodyPr>
          <a:p>
            <a:pPr>
              <a:spcBef>
                <a:spcPts val="3600"/>
              </a:spcBef>
            </a:pPr>
            <a:r>
              <a:rPr lang="en-US" altLang="zh-CN" sz="3600" b="1"/>
              <a:t>   </a:t>
            </a:r>
            <a:r>
              <a:rPr lang="zh-CN" altLang="en-US" sz="3600" b="1"/>
              <a:t>2022年郚山镇政府信息公开工作在市政府政务公开工作领导小组办公室的领导与帮助下，不断强化组织领导，提高服务意识，及时、准确、高效的向社会公众公开政府信息，确保政府信息公开工作稳步开展。</a:t>
            </a:r>
            <a:endParaRPr lang="zh-CN" altLang="en-US" sz="3600" b="1"/>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pattFill prst="pct5">
          <a:fgClr>
            <a:srgbClr val="BFD5EF"/>
          </a:fgClr>
          <a:bgClr>
            <a:schemeClr val="bg1"/>
          </a:bgClr>
        </a:pattFill>
        <a:effectLst/>
      </p:bgPr>
    </p:bg>
    <p:spTree>
      <p:nvGrpSpPr>
        <p:cNvPr id="1" name=""/>
        <p:cNvGrpSpPr/>
        <p:nvPr/>
      </p:nvGrpSpPr>
      <p:grpSpPr/>
      <p:sp>
        <p:nvSpPr>
          <p:cNvPr id="40" name="矩形 39"/>
          <p:cNvSpPr/>
          <p:nvPr/>
        </p:nvSpPr>
        <p:spPr>
          <a:xfrm>
            <a:off x="0" y="0"/>
            <a:ext cx="12192000" cy="49847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sp>
        <p:nvSpPr>
          <p:cNvPr id="42" name="文本框 41"/>
          <p:cNvSpPr txBox="1"/>
          <p:nvPr/>
        </p:nvSpPr>
        <p:spPr>
          <a:xfrm>
            <a:off x="225425" y="19050"/>
            <a:ext cx="2019300" cy="829945"/>
          </a:xfrm>
          <a:prstGeom prst="rect">
            <a:avLst/>
          </a:prstGeom>
          <a:noFill/>
        </p:spPr>
        <p:txBody>
          <a:bodyPr wrap="none" rtlCol="0">
            <a:spAutoFit/>
          </a:bodyPr>
          <a:p>
            <a:pPr algn="l"/>
            <a:r>
              <a:rPr lang="zh-CN" altLang="en-US" sz="2400" b="1">
                <a:solidFill>
                  <a:schemeClr val="accent2">
                    <a:lumMod val="40000"/>
                    <a:lumOff val="60000"/>
                  </a:schemeClr>
                </a:solidFill>
                <a:latin typeface="思源黑体 CN Regular" panose="020B0500000000000000" charset="-122"/>
                <a:ea typeface="思源黑体 CN Regular" panose="020B0500000000000000" charset="-122"/>
                <a:cs typeface="Calibri Light" panose="020F0302020204030204" charset="0"/>
                <a:sym typeface="+mn-ea"/>
              </a:rPr>
              <a:t>一、总体情况</a:t>
            </a:r>
            <a:endParaRPr lang="zh-CN" altLang="en-US" sz="2400" b="1">
              <a:solidFill>
                <a:schemeClr val="accent2">
                  <a:lumMod val="40000"/>
                  <a:lumOff val="60000"/>
                </a:schemeClr>
              </a:solidFill>
              <a:latin typeface="思源黑体 CN Regular" panose="020B0500000000000000" charset="-122"/>
              <a:ea typeface="思源黑体 CN Regular" panose="020B0500000000000000" charset="-122"/>
              <a:cs typeface="Calibri Light" panose="020F0302020204030204" charset="0"/>
            </a:endParaRPr>
          </a:p>
          <a:p>
            <a:pPr algn="l"/>
            <a:endParaRPr lang="en-US" altLang="zh-CN" sz="2400" b="1">
              <a:solidFill>
                <a:schemeClr val="accent2">
                  <a:lumMod val="40000"/>
                  <a:lumOff val="60000"/>
                </a:schemeClr>
              </a:solidFill>
              <a:latin typeface="思源黑体 CN Regular" panose="020B0500000000000000" charset="-122"/>
              <a:ea typeface="思源黑体 CN Regular" panose="020B0500000000000000" charset="-122"/>
              <a:cs typeface="Calibri Light" panose="020F0302020204030204" charset="0"/>
            </a:endParaRPr>
          </a:p>
        </p:txBody>
      </p:sp>
      <p:sp>
        <p:nvSpPr>
          <p:cNvPr id="41" name="矩形 40"/>
          <p:cNvSpPr/>
          <p:nvPr/>
        </p:nvSpPr>
        <p:spPr>
          <a:xfrm>
            <a:off x="0" y="6359525"/>
            <a:ext cx="12192000" cy="49847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sp>
        <p:nvSpPr>
          <p:cNvPr id="2" name="椭圆 1"/>
          <p:cNvSpPr/>
          <p:nvPr/>
        </p:nvSpPr>
        <p:spPr>
          <a:xfrm>
            <a:off x="4152265" y="1484630"/>
            <a:ext cx="3888105" cy="3888105"/>
          </a:xfrm>
          <a:prstGeom prst="ellipse">
            <a:avLst/>
          </a:prstGeom>
          <a:noFill/>
          <a:ln w="31750"/>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sp>
        <p:nvSpPr>
          <p:cNvPr id="47" name="文本框 46"/>
          <p:cNvSpPr txBox="1"/>
          <p:nvPr/>
        </p:nvSpPr>
        <p:spPr>
          <a:xfrm>
            <a:off x="4769485" y="1931670"/>
            <a:ext cx="2796540" cy="3046095"/>
          </a:xfrm>
          <a:prstGeom prst="rect">
            <a:avLst/>
          </a:prstGeom>
          <a:noFill/>
        </p:spPr>
        <p:txBody>
          <a:bodyPr wrap="square" rtlCol="0">
            <a:spAutoFit/>
          </a:bodyPr>
          <a:p>
            <a:pPr algn="l">
              <a:lnSpc>
                <a:spcPct val="150000"/>
              </a:lnSpc>
            </a:pPr>
            <a:r>
              <a:rPr lang="zh-CN" altLang="en-US" sz="1600">
                <a:solidFill>
                  <a:schemeClr val="tx1"/>
                </a:solidFill>
                <a:latin typeface="思源黑体 CN Regular" panose="020B0500000000000000" charset="-122"/>
                <a:ea typeface="思源黑体 CN Regular" panose="020B0500000000000000" charset="-122"/>
                <a:cs typeface="Calibri Light" panose="020F0302020204030204" charset="0"/>
              </a:rPr>
              <a:t>2022年，郚山镇成立专门的政府信息公开小组，分工明确，确保政府信息公开工作有效推进主动公开政府信息共319条，对制定的政策文件及时进行解读，对上级重要政策解读及时转载，并运用政务公开专区进行政民交流。</a:t>
            </a:r>
            <a:endParaRPr lang="zh-CN" altLang="en-US" sz="1600">
              <a:solidFill>
                <a:schemeClr val="tx1"/>
              </a:solidFill>
              <a:latin typeface="思源黑体 CN Regular" panose="020B0500000000000000" charset="-122"/>
              <a:ea typeface="思源黑体 CN Regular" panose="020B0500000000000000" charset="-122"/>
              <a:cs typeface="Calibri Light" panose="020F0302020204030204" charset="0"/>
            </a:endParaRPr>
          </a:p>
        </p:txBody>
      </p:sp>
      <p:sp>
        <p:nvSpPr>
          <p:cNvPr id="48" name="椭圆 47"/>
          <p:cNvSpPr/>
          <p:nvPr/>
        </p:nvSpPr>
        <p:spPr>
          <a:xfrm>
            <a:off x="1865630" y="2125980"/>
            <a:ext cx="2606040" cy="2606040"/>
          </a:xfrm>
          <a:prstGeom prst="ellipse">
            <a:avLst/>
          </a:prstGeom>
          <a:noFill/>
          <a:ln w="31750"/>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sp>
        <p:nvSpPr>
          <p:cNvPr id="49" name="椭圆 48"/>
          <p:cNvSpPr/>
          <p:nvPr/>
        </p:nvSpPr>
        <p:spPr>
          <a:xfrm>
            <a:off x="7721600" y="2091055"/>
            <a:ext cx="2606040" cy="2606040"/>
          </a:xfrm>
          <a:prstGeom prst="ellipse">
            <a:avLst/>
          </a:prstGeom>
          <a:noFill/>
          <a:ln w="31750"/>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sp>
        <p:nvSpPr>
          <p:cNvPr id="50" name="文本框 49"/>
          <p:cNvSpPr txBox="1"/>
          <p:nvPr/>
        </p:nvSpPr>
        <p:spPr>
          <a:xfrm>
            <a:off x="2279650" y="2426970"/>
            <a:ext cx="1762760" cy="2004060"/>
          </a:xfrm>
          <a:prstGeom prst="rect">
            <a:avLst/>
          </a:prstGeom>
          <a:noFill/>
        </p:spPr>
        <p:txBody>
          <a:bodyPr wrap="square" rtlCol="0">
            <a:noAutofit/>
          </a:bodyPr>
          <a:p>
            <a:pPr algn="l"/>
            <a:r>
              <a:rPr lang="zh-CN" altLang="en-US" sz="1600">
                <a:solidFill>
                  <a:schemeClr val="tx1"/>
                </a:solidFill>
                <a:latin typeface="思源黑体 CN Regular" panose="020B0500000000000000" charset="-122"/>
                <a:ea typeface="思源黑体 CN Regular" panose="020B0500000000000000" charset="-122"/>
                <a:cs typeface="Calibri Light" panose="020F0302020204030204" charset="0"/>
                <a:sym typeface="+mn-ea"/>
              </a:rPr>
              <a:t>2022年，我镇未收到政府信息公开申请，未接收到申请行政复议、提起行政诉讼的情况，未收到关于政府信息公开投诉情况。</a:t>
            </a:r>
            <a:endParaRPr lang="zh-CN" altLang="en-US" sz="1600">
              <a:solidFill>
                <a:schemeClr val="tx1"/>
              </a:solidFill>
              <a:latin typeface="思源黑体 CN Regular" panose="020B0500000000000000" charset="-122"/>
              <a:ea typeface="思源黑体 CN Regular" panose="020B0500000000000000" charset="-122"/>
              <a:cs typeface="Calibri Light" panose="020F0302020204030204" charset="0"/>
              <a:sym typeface="+mn-ea"/>
            </a:endParaRPr>
          </a:p>
        </p:txBody>
      </p:sp>
      <p:sp>
        <p:nvSpPr>
          <p:cNvPr id="51" name="文本框 50"/>
          <p:cNvSpPr txBox="1"/>
          <p:nvPr/>
        </p:nvSpPr>
        <p:spPr>
          <a:xfrm>
            <a:off x="8150225" y="2521585"/>
            <a:ext cx="1727200" cy="1814830"/>
          </a:xfrm>
          <a:prstGeom prst="rect">
            <a:avLst/>
          </a:prstGeom>
          <a:noFill/>
        </p:spPr>
        <p:txBody>
          <a:bodyPr wrap="square" rtlCol="0">
            <a:spAutoFit/>
          </a:bodyPr>
          <a:p>
            <a:pPr algn="l"/>
            <a:r>
              <a:rPr lang="zh-CN" altLang="en-US" sz="1600">
                <a:solidFill>
                  <a:schemeClr val="tx1"/>
                </a:solidFill>
                <a:latin typeface="思源黑体 CN Regular" panose="020B0500000000000000" charset="-122"/>
                <a:ea typeface="思源黑体 CN Regular" panose="020B0500000000000000" charset="-122"/>
                <a:cs typeface="Calibri Light" panose="020F0302020204030204" charset="0"/>
                <a:sym typeface="+mn-ea"/>
              </a:rPr>
              <a:t>多方面严格落实信息公开主体责任，安排专人对政府门户网站信息进行管理，并不断完善主动公开目录。</a:t>
            </a:r>
            <a:endParaRPr lang="zh-CN" altLang="en-US" sz="1600">
              <a:solidFill>
                <a:schemeClr val="tx1"/>
              </a:solidFill>
              <a:latin typeface="思源黑体 CN Regular" panose="020B0500000000000000" charset="-122"/>
              <a:ea typeface="思源黑体 CN Regular" panose="020B0500000000000000" charset="-122"/>
              <a:cs typeface="Calibri Light" panose="020F0302020204030204" charset="0"/>
              <a:sym typeface="+mn-ea"/>
            </a:endParaRPr>
          </a:p>
        </p:txBody>
      </p:sp>
      <p:sp>
        <p:nvSpPr>
          <p:cNvPr id="53" name="新月形 52"/>
          <p:cNvSpPr/>
          <p:nvPr/>
        </p:nvSpPr>
        <p:spPr>
          <a:xfrm>
            <a:off x="770255" y="1880870"/>
            <a:ext cx="1008380" cy="3096895"/>
          </a:xfrm>
          <a:prstGeom prst="moon">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sp>
        <p:nvSpPr>
          <p:cNvPr id="54" name="新月形 53"/>
          <p:cNvSpPr/>
          <p:nvPr/>
        </p:nvSpPr>
        <p:spPr>
          <a:xfrm flipH="1">
            <a:off x="10556240" y="1880870"/>
            <a:ext cx="1008380" cy="3096895"/>
          </a:xfrm>
          <a:prstGeom prst="moon">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sp>
        <p:nvSpPr>
          <p:cNvPr id="4" name="文本框 3"/>
          <p:cNvSpPr txBox="1"/>
          <p:nvPr/>
        </p:nvSpPr>
        <p:spPr>
          <a:xfrm>
            <a:off x="5305425" y="5589270"/>
            <a:ext cx="1582420" cy="310515"/>
          </a:xfrm>
          <a:prstGeom prst="rect">
            <a:avLst/>
          </a:prstGeom>
          <a:solidFill>
            <a:schemeClr val="accent1"/>
          </a:solidFill>
        </p:spPr>
        <p:txBody>
          <a:bodyPr wrap="square" rtlCol="0">
            <a:noAutofit/>
          </a:bodyPr>
          <a:p>
            <a:r>
              <a:rPr lang="zh-CN" altLang="en-US"/>
              <a:t>主动公开方面</a:t>
            </a:r>
            <a:endParaRPr lang="zh-CN" altLang="en-US"/>
          </a:p>
        </p:txBody>
      </p:sp>
      <p:sp>
        <p:nvSpPr>
          <p:cNvPr id="5" name="文本框 4"/>
          <p:cNvSpPr txBox="1"/>
          <p:nvPr/>
        </p:nvSpPr>
        <p:spPr>
          <a:xfrm>
            <a:off x="2423160" y="5589270"/>
            <a:ext cx="1396365" cy="351790"/>
          </a:xfrm>
          <a:prstGeom prst="rect">
            <a:avLst/>
          </a:prstGeom>
          <a:solidFill>
            <a:schemeClr val="accent1"/>
          </a:solidFill>
        </p:spPr>
        <p:txBody>
          <a:bodyPr wrap="square" rtlCol="0">
            <a:noAutofit/>
          </a:bodyPr>
          <a:p>
            <a:r>
              <a:rPr lang="zh-CN" altLang="en-US"/>
              <a:t>依申请公开</a:t>
            </a:r>
            <a:endParaRPr lang="zh-CN" altLang="en-US"/>
          </a:p>
        </p:txBody>
      </p:sp>
      <p:sp>
        <p:nvSpPr>
          <p:cNvPr id="6" name="文本框 5"/>
          <p:cNvSpPr txBox="1"/>
          <p:nvPr/>
        </p:nvSpPr>
        <p:spPr>
          <a:xfrm>
            <a:off x="8439785" y="5547995"/>
            <a:ext cx="1695450" cy="351790"/>
          </a:xfrm>
          <a:prstGeom prst="rect">
            <a:avLst/>
          </a:prstGeom>
          <a:solidFill>
            <a:schemeClr val="accent1"/>
          </a:solidFill>
        </p:spPr>
        <p:txBody>
          <a:bodyPr wrap="square" rtlCol="0">
            <a:noAutofit/>
          </a:bodyPr>
          <a:p>
            <a:r>
              <a:rPr lang="zh-CN" altLang="en-US"/>
              <a:t>政府信息管理</a:t>
            </a:r>
            <a:endParaRPr lang="zh-CN"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 name="立方体 27"/>
          <p:cNvSpPr/>
          <p:nvPr>
            <p:custDataLst>
              <p:tags r:id="rId1"/>
            </p:custDataLst>
          </p:nvPr>
        </p:nvSpPr>
        <p:spPr>
          <a:xfrm>
            <a:off x="1364662" y="1702889"/>
            <a:ext cx="1517500" cy="3638511"/>
          </a:xfrm>
          <a:prstGeom prst="cube">
            <a:avLst>
              <a:gd name="adj" fmla="val 88345"/>
            </a:avLst>
          </a:prstGeom>
          <a:solidFill>
            <a:srgbClr val="9BBB59"/>
          </a:solidFill>
          <a:ln>
            <a:noFill/>
          </a:ln>
          <a:effectLst/>
        </p:spPr>
        <p:style>
          <a:lnRef idx="2">
            <a:srgbClr val="1F74AD">
              <a:shade val="50000"/>
            </a:srgbClr>
          </a:lnRef>
          <a:fillRef idx="1">
            <a:srgbClr val="1F74AD"/>
          </a:fillRef>
          <a:effectRef idx="0">
            <a:srgbClr val="1F74AD"/>
          </a:effectRef>
          <a:fontRef idx="minor">
            <a:sysClr val="window" lastClr="FFFFFF"/>
          </a:fontRef>
        </p:style>
        <p:txBody>
          <a:bodyPr anchor="ctr"/>
          <a:p>
            <a:pPr algn="ctr">
              <a:lnSpc>
                <a:spcPct val="120000"/>
              </a:lnSpc>
            </a:pPr>
            <a:endParaRPr>
              <a:solidFill>
                <a:srgbClr val="FFC000"/>
              </a:solidFill>
              <a:latin typeface="思源黑体 CN Regular" panose="020B0500000000000000" charset="-122"/>
              <a:ea typeface="思源黑体 CN Regular" panose="020B0500000000000000" charset="-122"/>
              <a:sym typeface="Arial" panose="020B0604020202020204" pitchFamily="34" charset="0"/>
            </a:endParaRPr>
          </a:p>
        </p:txBody>
      </p:sp>
      <p:sp>
        <p:nvSpPr>
          <p:cNvPr id="4" name="椭圆 3"/>
          <p:cNvSpPr/>
          <p:nvPr>
            <p:custDataLst>
              <p:tags r:id="rId2"/>
            </p:custDataLst>
          </p:nvPr>
        </p:nvSpPr>
        <p:spPr bwMode="auto">
          <a:xfrm flipH="1">
            <a:off x="6010790" y="1459155"/>
            <a:ext cx="146624" cy="146627"/>
          </a:xfrm>
          <a:prstGeom prst="ellipse">
            <a:avLst/>
          </a:prstGeom>
          <a:solidFill>
            <a:srgbClr val="1F74AD"/>
          </a:solidFill>
          <a:ln w="9525">
            <a:noFill/>
            <a:round/>
          </a:ln>
        </p:spPr>
        <p:txBody>
          <a:bodyPr anchor="ctr"/>
          <a:p>
            <a:pPr algn="ctr">
              <a:lnSpc>
                <a:spcPct val="120000"/>
              </a:lnSpc>
            </a:pPr>
            <a:endParaRPr>
              <a:latin typeface="思源黑体 CN Regular" panose="020B0500000000000000" charset="-122"/>
              <a:ea typeface="思源黑体 CN Regular" panose="020B0500000000000000" charset="-122"/>
              <a:sym typeface="Arial" panose="020B0604020202020204" pitchFamily="34" charset="0"/>
            </a:endParaRPr>
          </a:p>
        </p:txBody>
      </p:sp>
      <p:sp>
        <p:nvSpPr>
          <p:cNvPr id="18" name="文本框 17"/>
          <p:cNvSpPr txBox="1"/>
          <p:nvPr>
            <p:custDataLst>
              <p:tags r:id="rId3"/>
            </p:custDataLst>
          </p:nvPr>
        </p:nvSpPr>
        <p:spPr bwMode="auto">
          <a:xfrm>
            <a:off x="6235496" y="1348560"/>
            <a:ext cx="4902839" cy="367817"/>
          </a:xfrm>
          <a:prstGeom prst="rect">
            <a:avLst/>
          </a:prstGeom>
          <a:noFill/>
        </p:spPr>
        <p:txBody>
          <a:bodyPr wrap="square" lIns="90000" tIns="46800" rIns="90000" bIns="0" anchor="b" anchorCtr="0">
            <a:normAutofit fontScale="92500" lnSpcReduction="20000"/>
          </a:bodyPr>
          <a:p>
            <a:pPr>
              <a:lnSpc>
                <a:spcPct val="130000"/>
              </a:lnSpc>
            </a:pPr>
            <a:r>
              <a:rPr lang="zh-CN" altLang="en-US" sz="2000" b="1" spc="300">
                <a:solidFill>
                  <a:srgbClr val="1F74AD"/>
                </a:solidFill>
                <a:latin typeface="思源黑体 CN Regular" panose="020B0500000000000000" charset="-122"/>
                <a:ea typeface="思源黑体 CN Regular" panose="020B0500000000000000" charset="-122"/>
                <a:cs typeface="+mn-ea"/>
                <a:sym typeface="Arial" panose="020B0604020202020204" pitchFamily="34" charset="0"/>
              </a:rPr>
              <a:t>政府信息公开平台建设方面</a:t>
            </a:r>
            <a:endParaRPr lang="zh-CN" altLang="en-US" sz="2000" b="1" spc="300">
              <a:solidFill>
                <a:srgbClr val="1F74AD"/>
              </a:solidFill>
              <a:latin typeface="思源黑体 CN Regular" panose="020B0500000000000000" charset="-122"/>
              <a:ea typeface="思源黑体 CN Regular" panose="020B0500000000000000" charset="-122"/>
              <a:cs typeface="+mn-ea"/>
              <a:sym typeface="Arial" panose="020B0604020202020204" pitchFamily="34" charset="0"/>
            </a:endParaRPr>
          </a:p>
        </p:txBody>
      </p:sp>
      <p:sp>
        <p:nvSpPr>
          <p:cNvPr id="19" name="文本框 18"/>
          <p:cNvSpPr txBox="1"/>
          <p:nvPr>
            <p:custDataLst>
              <p:tags r:id="rId4"/>
            </p:custDataLst>
          </p:nvPr>
        </p:nvSpPr>
        <p:spPr bwMode="auto">
          <a:xfrm>
            <a:off x="6235700" y="1732280"/>
            <a:ext cx="4988560" cy="1241425"/>
          </a:xfrm>
          <a:prstGeom prst="rect">
            <a:avLst/>
          </a:prstGeom>
          <a:noFill/>
        </p:spPr>
        <p:txBody>
          <a:bodyPr wrap="square" lIns="90000" tIns="0" rIns="90000" bIns="46800">
            <a:normAutofit fontScale="90000"/>
          </a:bodyPr>
          <a:p>
            <a:pPr>
              <a:lnSpc>
                <a:spcPct val="120000"/>
              </a:lnSpc>
            </a:pPr>
            <a:r>
              <a:rPr lang="zh-CN" altLang="en-US" sz="1400" spc="150">
                <a:latin typeface="思源黑体 CN Regular" panose="020B0500000000000000" charset="-122"/>
                <a:ea typeface="思源黑体 CN Regular" panose="020B0500000000000000" charset="-122"/>
                <a:sym typeface="Arial" panose="020B0604020202020204" pitchFamily="34" charset="0"/>
              </a:rPr>
              <a:t>对信息公开专栏进行优化调整，优化重点领域信息公开、政策解读、公众参与等栏目设置。强化政务新媒体栏目设置，在“山水画廊五彩郚山”公众号的政务公开专栏定期更新近期动态及招商引资等的相关信息。充分利用郚山镇政务公开专区、政务公开栏等方式进行信息公开。</a:t>
            </a:r>
            <a:endParaRPr lang="zh-CN" altLang="en-US" sz="1400" spc="150">
              <a:latin typeface="思源黑体 CN Regular" panose="020B0500000000000000" charset="-122"/>
              <a:ea typeface="思源黑体 CN Regular" panose="020B0500000000000000" charset="-122"/>
              <a:sym typeface="Arial" panose="020B0604020202020204" pitchFamily="34" charset="0"/>
            </a:endParaRPr>
          </a:p>
        </p:txBody>
      </p:sp>
      <p:sp>
        <p:nvSpPr>
          <p:cNvPr id="6" name="椭圆 5"/>
          <p:cNvSpPr/>
          <p:nvPr>
            <p:custDataLst>
              <p:tags r:id="rId5"/>
            </p:custDataLst>
          </p:nvPr>
        </p:nvSpPr>
        <p:spPr bwMode="auto">
          <a:xfrm flipH="1">
            <a:off x="6010790" y="3084588"/>
            <a:ext cx="146624" cy="146627"/>
          </a:xfrm>
          <a:prstGeom prst="ellipse">
            <a:avLst/>
          </a:prstGeom>
          <a:solidFill>
            <a:srgbClr val="1AA3AA"/>
          </a:solidFill>
          <a:ln w="9525">
            <a:noFill/>
            <a:round/>
          </a:ln>
        </p:spPr>
        <p:txBody>
          <a:bodyPr anchor="ctr"/>
          <a:p>
            <a:pPr algn="ctr">
              <a:lnSpc>
                <a:spcPct val="120000"/>
              </a:lnSpc>
            </a:pPr>
            <a:endParaRPr>
              <a:latin typeface="思源黑体 CN Regular" panose="020B0500000000000000" charset="-122"/>
              <a:ea typeface="思源黑体 CN Regular" panose="020B0500000000000000" charset="-122"/>
              <a:sym typeface="Arial" panose="020B0604020202020204" pitchFamily="34" charset="0"/>
            </a:endParaRPr>
          </a:p>
        </p:txBody>
      </p:sp>
      <p:sp>
        <p:nvSpPr>
          <p:cNvPr id="14" name="文本框 13"/>
          <p:cNvSpPr txBox="1"/>
          <p:nvPr>
            <p:custDataLst>
              <p:tags r:id="rId6"/>
            </p:custDataLst>
          </p:nvPr>
        </p:nvSpPr>
        <p:spPr bwMode="auto">
          <a:xfrm>
            <a:off x="6235496" y="2973994"/>
            <a:ext cx="4902839" cy="367817"/>
          </a:xfrm>
          <a:prstGeom prst="rect">
            <a:avLst/>
          </a:prstGeom>
          <a:noFill/>
        </p:spPr>
        <p:txBody>
          <a:bodyPr wrap="square" lIns="90000" tIns="46800" rIns="90000" bIns="0" anchor="b" anchorCtr="0">
            <a:normAutofit fontScale="92500" lnSpcReduction="20000"/>
          </a:bodyPr>
          <a:p>
            <a:pPr>
              <a:lnSpc>
                <a:spcPct val="130000"/>
              </a:lnSpc>
            </a:pPr>
            <a:r>
              <a:rPr lang="zh-CN" altLang="en-US" sz="2000" b="1" spc="300">
                <a:solidFill>
                  <a:srgbClr val="1AA3AA"/>
                </a:solidFill>
                <a:latin typeface="思源黑体 CN Regular" panose="020B0500000000000000" charset="-122"/>
                <a:ea typeface="思源黑体 CN Regular" panose="020B0500000000000000" charset="-122"/>
                <a:cs typeface="+mn-ea"/>
                <a:sym typeface="Arial" panose="020B0604020202020204" pitchFamily="34" charset="0"/>
              </a:rPr>
              <a:t>监督保障方面</a:t>
            </a:r>
            <a:endParaRPr lang="zh-CN" altLang="en-US" sz="2000" b="1" spc="300">
              <a:solidFill>
                <a:srgbClr val="1AA3AA"/>
              </a:solidFill>
              <a:latin typeface="思源黑体 CN Regular" panose="020B0500000000000000" charset="-122"/>
              <a:ea typeface="思源黑体 CN Regular" panose="020B0500000000000000" charset="-122"/>
              <a:cs typeface="+mn-ea"/>
              <a:sym typeface="Arial" panose="020B0604020202020204" pitchFamily="34" charset="0"/>
            </a:endParaRPr>
          </a:p>
        </p:txBody>
      </p:sp>
      <p:sp>
        <p:nvSpPr>
          <p:cNvPr id="15" name="文本框 14"/>
          <p:cNvSpPr txBox="1"/>
          <p:nvPr>
            <p:custDataLst>
              <p:tags r:id="rId7"/>
            </p:custDataLst>
          </p:nvPr>
        </p:nvSpPr>
        <p:spPr bwMode="auto">
          <a:xfrm>
            <a:off x="6158230" y="3358515"/>
            <a:ext cx="5065395" cy="2286000"/>
          </a:xfrm>
          <a:prstGeom prst="rect">
            <a:avLst/>
          </a:prstGeom>
          <a:noFill/>
        </p:spPr>
        <p:txBody>
          <a:bodyPr wrap="square" lIns="90000" tIns="0" rIns="90000" bIns="46800">
            <a:normAutofit fontScale="95000"/>
          </a:bodyPr>
          <a:p>
            <a:pPr marL="228600" indent="-228600">
              <a:lnSpc>
                <a:spcPct val="120000"/>
              </a:lnSpc>
              <a:buFont typeface="+mj-lt"/>
              <a:buAutoNum type="arabicPeriod"/>
            </a:pPr>
            <a:r>
              <a:rPr lang="zh-CN" altLang="en-US" sz="1400" spc="150">
                <a:latin typeface="思源黑体 CN Regular" panose="020B0500000000000000" charset="-122"/>
                <a:ea typeface="思源黑体 CN Regular" panose="020B0500000000000000" charset="-122"/>
                <a:sym typeface="Arial" panose="020B0604020202020204" pitchFamily="34" charset="0"/>
              </a:rPr>
              <a:t>加强监督指导。以不定期抽查的方式进行监督，并提出相关问题督促相关部门进行整改，安排专人进行业务指导。</a:t>
            </a:r>
            <a:endParaRPr lang="zh-CN" altLang="en-US" sz="1400" spc="150">
              <a:latin typeface="思源黑体 CN Regular" panose="020B0500000000000000" charset="-122"/>
              <a:ea typeface="思源黑体 CN Regular" panose="020B0500000000000000" charset="-122"/>
              <a:sym typeface="Arial" panose="020B0604020202020204" pitchFamily="34" charset="0"/>
            </a:endParaRPr>
          </a:p>
          <a:p>
            <a:pPr marL="228600" indent="-228600">
              <a:lnSpc>
                <a:spcPct val="120000"/>
              </a:lnSpc>
              <a:buAutoNum type="arabicPeriod"/>
            </a:pPr>
            <a:r>
              <a:rPr lang="zh-CN" altLang="en-US" sz="1400" spc="150">
                <a:latin typeface="思源黑体 CN Regular" panose="020B0500000000000000" charset="-122"/>
                <a:ea typeface="思源黑体 CN Regular" panose="020B0500000000000000" charset="-122"/>
                <a:sym typeface="Arial" panose="020B0604020202020204" pitchFamily="34" charset="0"/>
              </a:rPr>
              <a:t>加强人员业务培训。对政务公开小组成员进行业务培训，提高工作人员的业务水平和工作效率。2022年，郚山镇组织政务公开培训2次，确保政府信息公开工作有效推进。</a:t>
            </a:r>
            <a:endParaRPr lang="zh-CN" altLang="en-US" sz="1400" spc="150">
              <a:latin typeface="思源黑体 CN Regular" panose="020B0500000000000000" charset="-122"/>
              <a:ea typeface="思源黑体 CN Regular" panose="020B0500000000000000" charset="-122"/>
              <a:sym typeface="Arial" panose="020B0604020202020204" pitchFamily="34" charset="0"/>
            </a:endParaRPr>
          </a:p>
          <a:p>
            <a:pPr marL="228600" indent="-228600">
              <a:lnSpc>
                <a:spcPct val="120000"/>
              </a:lnSpc>
              <a:buAutoNum type="arabicPeriod"/>
            </a:pPr>
            <a:r>
              <a:rPr lang="zh-CN" altLang="en-US" sz="1400" spc="150">
                <a:latin typeface="思源黑体 CN Regular" panose="020B0500000000000000" charset="-122"/>
                <a:ea typeface="思源黑体 CN Regular" panose="020B0500000000000000" charset="-122"/>
                <a:sym typeface="Arial" panose="020B0604020202020204" pitchFamily="34" charset="0"/>
              </a:rPr>
              <a:t>加强体制机构建设。明确分工、责任到人，以监督的方式逐步完善体制机构建设。</a:t>
            </a:r>
            <a:endParaRPr lang="zh-CN" altLang="en-US" sz="1400" spc="150">
              <a:latin typeface="思源黑体 CN Regular" panose="020B0500000000000000" charset="-122"/>
              <a:ea typeface="思源黑体 CN Regular" panose="020B0500000000000000" charset="-122"/>
              <a:sym typeface="Arial" panose="020B0604020202020204" pitchFamily="34" charset="0"/>
            </a:endParaRPr>
          </a:p>
          <a:p>
            <a:pPr marL="228600" indent="-228600">
              <a:lnSpc>
                <a:spcPct val="120000"/>
              </a:lnSpc>
              <a:buAutoNum type="arabicPeriod"/>
            </a:pPr>
            <a:r>
              <a:rPr lang="zh-CN" altLang="en-US" sz="1400" spc="150">
                <a:latin typeface="思源黑体 CN Regular" panose="020B0500000000000000" charset="-122"/>
                <a:ea typeface="思源黑体 CN Regular" panose="020B0500000000000000" charset="-122"/>
                <a:sym typeface="Arial" panose="020B0604020202020204" pitchFamily="34" charset="0"/>
              </a:rPr>
              <a:t>加大人员和经费投入。挑选专业人员进行政务公开工作，为小组注入活力，并加大经费投入。</a:t>
            </a:r>
            <a:endParaRPr lang="zh-CN" altLang="en-US" sz="1400" spc="150">
              <a:latin typeface="思源黑体 CN Regular" panose="020B0500000000000000" charset="-122"/>
              <a:ea typeface="思源黑体 CN Regular" panose="020B0500000000000000" charset="-122"/>
              <a:sym typeface="Arial" panose="020B0604020202020204" pitchFamily="34" charset="0"/>
            </a:endParaRPr>
          </a:p>
        </p:txBody>
      </p:sp>
      <p:sp>
        <p:nvSpPr>
          <p:cNvPr id="33" name="立方体 32"/>
          <p:cNvSpPr/>
          <p:nvPr>
            <p:custDataLst>
              <p:tags r:id="rId8"/>
            </p:custDataLst>
          </p:nvPr>
        </p:nvSpPr>
        <p:spPr>
          <a:xfrm>
            <a:off x="2112519" y="1927443"/>
            <a:ext cx="1423797" cy="3413576"/>
          </a:xfrm>
          <a:prstGeom prst="cube">
            <a:avLst>
              <a:gd name="adj" fmla="val 88345"/>
            </a:avLst>
          </a:prstGeom>
          <a:solidFill>
            <a:srgbClr val="69A35B"/>
          </a:solidFill>
          <a:ln>
            <a:noFill/>
          </a:ln>
          <a:effectLst/>
        </p:spPr>
        <p:style>
          <a:lnRef idx="2">
            <a:srgbClr val="1F74AD">
              <a:shade val="50000"/>
            </a:srgbClr>
          </a:lnRef>
          <a:fillRef idx="1">
            <a:srgbClr val="1F74AD"/>
          </a:fillRef>
          <a:effectRef idx="0">
            <a:srgbClr val="1F74AD"/>
          </a:effectRef>
          <a:fontRef idx="minor">
            <a:sysClr val="window" lastClr="FFFFFF"/>
          </a:fontRef>
        </p:style>
        <p:txBody>
          <a:bodyPr anchor="ctr"/>
          <a:p>
            <a:pPr algn="ctr">
              <a:lnSpc>
                <a:spcPct val="120000"/>
              </a:lnSpc>
            </a:pPr>
            <a:endParaRPr dirty="0">
              <a:latin typeface="思源黑体 CN Regular" panose="020B0500000000000000" charset="-122"/>
              <a:ea typeface="思源黑体 CN Regular" panose="020B0500000000000000" charset="-122"/>
              <a:sym typeface="Arial" panose="020B0604020202020204" pitchFamily="34" charset="0"/>
            </a:endParaRPr>
          </a:p>
        </p:txBody>
      </p:sp>
      <p:sp>
        <p:nvSpPr>
          <p:cNvPr id="34" name="立方体 33"/>
          <p:cNvSpPr/>
          <p:nvPr>
            <p:custDataLst>
              <p:tags r:id="rId9"/>
            </p:custDataLst>
          </p:nvPr>
        </p:nvSpPr>
        <p:spPr>
          <a:xfrm>
            <a:off x="2787781" y="2240821"/>
            <a:ext cx="1298725" cy="3113530"/>
          </a:xfrm>
          <a:prstGeom prst="cube">
            <a:avLst>
              <a:gd name="adj" fmla="val 88345"/>
            </a:avLst>
          </a:prstGeom>
          <a:solidFill>
            <a:srgbClr val="1AA3AA"/>
          </a:solidFill>
          <a:ln>
            <a:noFill/>
          </a:ln>
          <a:effectLst/>
        </p:spPr>
        <p:style>
          <a:lnRef idx="2">
            <a:srgbClr val="1F74AD">
              <a:shade val="50000"/>
            </a:srgbClr>
          </a:lnRef>
          <a:fillRef idx="1">
            <a:srgbClr val="1F74AD"/>
          </a:fillRef>
          <a:effectRef idx="0">
            <a:srgbClr val="1F74AD"/>
          </a:effectRef>
          <a:fontRef idx="minor">
            <a:sysClr val="window" lastClr="FFFFFF"/>
          </a:fontRef>
        </p:style>
        <p:txBody>
          <a:bodyPr anchor="ctr"/>
          <a:p>
            <a:pPr algn="ctr">
              <a:lnSpc>
                <a:spcPct val="120000"/>
              </a:lnSpc>
            </a:pPr>
            <a:endParaRPr>
              <a:latin typeface="思源黑体 CN Regular" panose="020B0500000000000000" charset="-122"/>
              <a:ea typeface="思源黑体 CN Regular" panose="020B0500000000000000" charset="-122"/>
              <a:sym typeface="Arial" panose="020B0604020202020204" pitchFamily="34" charset="0"/>
            </a:endParaRPr>
          </a:p>
        </p:txBody>
      </p:sp>
      <p:sp>
        <p:nvSpPr>
          <p:cNvPr id="35" name="立方体 34"/>
          <p:cNvSpPr/>
          <p:nvPr>
            <p:custDataLst>
              <p:tags r:id="rId10"/>
            </p:custDataLst>
          </p:nvPr>
        </p:nvSpPr>
        <p:spPr>
          <a:xfrm>
            <a:off x="3421351" y="2538274"/>
            <a:ext cx="1169232" cy="2803377"/>
          </a:xfrm>
          <a:prstGeom prst="cube">
            <a:avLst>
              <a:gd name="adj" fmla="val 85731"/>
            </a:avLst>
          </a:prstGeom>
          <a:solidFill>
            <a:srgbClr val="3498DB"/>
          </a:solidFill>
          <a:ln>
            <a:noFill/>
          </a:ln>
          <a:effectLst/>
        </p:spPr>
        <p:style>
          <a:lnRef idx="2">
            <a:srgbClr val="1F74AD">
              <a:shade val="50000"/>
            </a:srgbClr>
          </a:lnRef>
          <a:fillRef idx="1">
            <a:srgbClr val="1F74AD"/>
          </a:fillRef>
          <a:effectRef idx="0">
            <a:srgbClr val="1F74AD"/>
          </a:effectRef>
          <a:fontRef idx="minor">
            <a:sysClr val="window" lastClr="FFFFFF"/>
          </a:fontRef>
        </p:style>
        <p:txBody>
          <a:bodyPr anchor="ctr"/>
          <a:p>
            <a:pPr algn="ctr">
              <a:lnSpc>
                <a:spcPct val="120000"/>
              </a:lnSpc>
            </a:pPr>
            <a:endParaRPr>
              <a:latin typeface="思源黑体 CN Regular" panose="020B0500000000000000" charset="-122"/>
              <a:ea typeface="思源黑体 CN Regular" panose="020B0500000000000000" charset="-122"/>
              <a:sym typeface="Arial" panose="020B0604020202020204" pitchFamily="34" charset="0"/>
            </a:endParaRPr>
          </a:p>
        </p:txBody>
      </p:sp>
      <p:sp>
        <p:nvSpPr>
          <p:cNvPr id="36" name="立方体 35"/>
          <p:cNvSpPr/>
          <p:nvPr>
            <p:custDataLst>
              <p:tags r:id="rId11"/>
            </p:custDataLst>
          </p:nvPr>
        </p:nvSpPr>
        <p:spPr>
          <a:xfrm>
            <a:off x="3973436" y="3018347"/>
            <a:ext cx="968991" cy="2323303"/>
          </a:xfrm>
          <a:prstGeom prst="cube">
            <a:avLst>
              <a:gd name="adj" fmla="val 85731"/>
            </a:avLst>
          </a:prstGeom>
          <a:ln>
            <a:noFill/>
          </a:ln>
          <a:effectLst/>
        </p:spPr>
        <p:style>
          <a:lnRef idx="2">
            <a:srgbClr val="1F74AD">
              <a:shade val="50000"/>
            </a:srgbClr>
          </a:lnRef>
          <a:fillRef idx="1">
            <a:srgbClr val="1F74AD"/>
          </a:fillRef>
          <a:effectRef idx="0">
            <a:srgbClr val="1F74AD"/>
          </a:effectRef>
          <a:fontRef idx="minor">
            <a:sysClr val="window" lastClr="FFFFFF"/>
          </a:fontRef>
        </p:style>
        <p:txBody>
          <a:bodyPr anchor="ctr"/>
          <a:p>
            <a:pPr algn="ctr">
              <a:lnSpc>
                <a:spcPct val="120000"/>
              </a:lnSpc>
            </a:pPr>
            <a:endParaRPr>
              <a:latin typeface="思源黑体 CN Regular" panose="020B0500000000000000" charset="-122"/>
              <a:ea typeface="思源黑体 CN Regular" panose="020B0500000000000000" charset="-122"/>
              <a:sym typeface="Arial" panose="020B0604020202020204" pitchFamily="34" charset="0"/>
            </a:endParaRPr>
          </a:p>
        </p:txBody>
      </p:sp>
      <p:sp>
        <p:nvSpPr>
          <p:cNvPr id="40" name="矩形 39"/>
          <p:cNvSpPr/>
          <p:nvPr/>
        </p:nvSpPr>
        <p:spPr>
          <a:xfrm>
            <a:off x="0" y="0"/>
            <a:ext cx="12192000" cy="49847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sp>
        <p:nvSpPr>
          <p:cNvPr id="42" name="文本框 41"/>
          <p:cNvSpPr txBox="1"/>
          <p:nvPr/>
        </p:nvSpPr>
        <p:spPr>
          <a:xfrm>
            <a:off x="225425" y="19050"/>
            <a:ext cx="2019300" cy="460375"/>
          </a:xfrm>
          <a:prstGeom prst="rect">
            <a:avLst/>
          </a:prstGeom>
          <a:noFill/>
        </p:spPr>
        <p:txBody>
          <a:bodyPr wrap="none" rtlCol="0">
            <a:spAutoFit/>
          </a:bodyPr>
          <a:p>
            <a:pPr algn="l"/>
            <a:r>
              <a:rPr lang="zh-CN" altLang="en-US" sz="2400" b="1">
                <a:solidFill>
                  <a:schemeClr val="accent2">
                    <a:lumMod val="40000"/>
                    <a:lumOff val="60000"/>
                  </a:schemeClr>
                </a:solidFill>
                <a:latin typeface="思源黑体 CN Regular" panose="020B0500000000000000" charset="-122"/>
                <a:ea typeface="思源黑体 CN Regular" panose="020B0500000000000000" charset="-122"/>
                <a:cs typeface="Calibri Light" panose="020F0302020204030204" charset="0"/>
                <a:sym typeface="+mn-ea"/>
              </a:rPr>
              <a:t>一、总体情况</a:t>
            </a:r>
            <a:endParaRPr lang="en-US" altLang="zh-CN" sz="2400" b="1">
              <a:solidFill>
                <a:schemeClr val="accent2">
                  <a:lumMod val="40000"/>
                  <a:lumOff val="60000"/>
                </a:schemeClr>
              </a:solidFill>
              <a:latin typeface="思源黑体 CN Regular" panose="020B0500000000000000" charset="-122"/>
              <a:ea typeface="思源黑体 CN Regular" panose="020B0500000000000000" charset="-122"/>
              <a:cs typeface="Calibri Light" panose="020F0302020204030204" charset="0"/>
            </a:endParaRPr>
          </a:p>
        </p:txBody>
      </p:sp>
      <p:sp>
        <p:nvSpPr>
          <p:cNvPr id="41" name="矩形 40"/>
          <p:cNvSpPr/>
          <p:nvPr/>
        </p:nvSpPr>
        <p:spPr>
          <a:xfrm>
            <a:off x="0" y="6359525"/>
            <a:ext cx="12192000" cy="49847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 name="矩形 39"/>
          <p:cNvSpPr/>
          <p:nvPr/>
        </p:nvSpPr>
        <p:spPr>
          <a:xfrm>
            <a:off x="0" y="0"/>
            <a:ext cx="12192000" cy="49847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sp>
        <p:nvSpPr>
          <p:cNvPr id="42" name="文本框 41"/>
          <p:cNvSpPr txBox="1"/>
          <p:nvPr/>
        </p:nvSpPr>
        <p:spPr>
          <a:xfrm>
            <a:off x="225425" y="19050"/>
            <a:ext cx="3855720" cy="460375"/>
          </a:xfrm>
          <a:prstGeom prst="rect">
            <a:avLst/>
          </a:prstGeom>
          <a:noFill/>
        </p:spPr>
        <p:txBody>
          <a:bodyPr wrap="none" rtlCol="0">
            <a:spAutoFit/>
          </a:bodyPr>
          <a:p>
            <a:r>
              <a:rPr lang="en-US" altLang="zh-CN" sz="2400" b="1">
                <a:solidFill>
                  <a:schemeClr val="accent2">
                    <a:lumMod val="40000"/>
                    <a:lumOff val="60000"/>
                  </a:schemeClr>
                </a:solidFill>
                <a:latin typeface="思源黑体 CN Regular" panose="020B0500000000000000" charset="-122"/>
                <a:ea typeface="思源黑体 CN Regular" panose="020B0500000000000000" charset="-122"/>
                <a:cs typeface="Calibri Light" panose="020F0302020204030204" charset="0"/>
              </a:rPr>
              <a:t>二、主动公开政府信息情况</a:t>
            </a:r>
            <a:endParaRPr lang="en-US" altLang="zh-CN" sz="2400" b="1">
              <a:solidFill>
                <a:schemeClr val="accent2">
                  <a:lumMod val="40000"/>
                  <a:lumOff val="60000"/>
                </a:schemeClr>
              </a:solidFill>
              <a:latin typeface="思源黑体 CN Regular" panose="020B0500000000000000" charset="-122"/>
              <a:ea typeface="思源黑体 CN Regular" panose="020B0500000000000000" charset="-122"/>
              <a:cs typeface="Calibri Light" panose="020F0302020204030204" charset="0"/>
            </a:endParaRPr>
          </a:p>
        </p:txBody>
      </p:sp>
      <p:sp>
        <p:nvSpPr>
          <p:cNvPr id="41" name="矩形 40"/>
          <p:cNvSpPr/>
          <p:nvPr/>
        </p:nvSpPr>
        <p:spPr>
          <a:xfrm>
            <a:off x="0" y="6359525"/>
            <a:ext cx="12192000" cy="49847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sp>
        <p:nvSpPr>
          <p:cNvPr id="12" name="文本框 11"/>
          <p:cNvSpPr txBox="1"/>
          <p:nvPr/>
        </p:nvSpPr>
        <p:spPr>
          <a:xfrm>
            <a:off x="2135505" y="1341120"/>
            <a:ext cx="4029075" cy="415290"/>
          </a:xfrm>
          <a:prstGeom prst="rect">
            <a:avLst/>
          </a:prstGeom>
          <a:noFill/>
        </p:spPr>
        <p:txBody>
          <a:bodyPr wrap="square" rtlCol="0">
            <a:noAutofit/>
          </a:bodyPr>
          <a:p>
            <a:endParaRPr lang="zh-CN" altLang="en-US"/>
          </a:p>
        </p:txBody>
      </p:sp>
      <p:graphicFrame>
        <p:nvGraphicFramePr>
          <p:cNvPr id="13" name="表格 12"/>
          <p:cNvGraphicFramePr/>
          <p:nvPr>
            <p:custDataLst>
              <p:tags r:id="rId1"/>
            </p:custDataLst>
          </p:nvPr>
        </p:nvGraphicFramePr>
        <p:xfrm>
          <a:off x="2135505" y="1174750"/>
          <a:ext cx="7387590" cy="4492625"/>
        </p:xfrm>
        <a:graphic>
          <a:graphicData uri="http://schemas.openxmlformats.org/drawingml/2006/table">
            <a:tbl>
              <a:tblPr/>
              <a:tblGrid>
                <a:gridCol w="1417320"/>
                <a:gridCol w="1990725"/>
                <a:gridCol w="1990090"/>
                <a:gridCol w="1989455"/>
              </a:tblGrid>
              <a:tr h="320040">
                <a:tc gridSpan="4">
                  <a:txBody>
                    <a:bodyPr/>
                    <a:p>
                      <a:pPr algn="ctr">
                        <a:buNone/>
                      </a:pPr>
                      <a:r>
                        <a:rPr lang="en-US" sz="1000">
                          <a:solidFill>
                            <a:srgbClr val="000000"/>
                          </a:solidFill>
                          <a:latin typeface="宋体" panose="02010600030101010101" pitchFamily="2" charset="-122"/>
                          <a:ea typeface="宋体" panose="02010600030101010101" pitchFamily="2" charset="-122"/>
                          <a:cs typeface="宋体" panose="02010600030101010101" pitchFamily="2" charset="-122"/>
                        </a:rPr>
                        <a:t>第二十条第（一）项</a:t>
                      </a:r>
                      <a:endParaRPr lang="en-US" altLang="en-US" sz="100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C6D9F1"/>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20040">
                <a:tc>
                  <a:txBody>
                    <a:bodyPr/>
                    <a:p>
                      <a:pPr algn="ctr">
                        <a:buNone/>
                      </a:pPr>
                      <a:r>
                        <a:rPr lang="en-US" sz="1000">
                          <a:solidFill>
                            <a:srgbClr val="000000"/>
                          </a:solidFill>
                          <a:latin typeface="宋体" panose="02010600030101010101" pitchFamily="2" charset="-122"/>
                          <a:ea typeface="宋体" panose="02010600030101010101" pitchFamily="2" charset="-122"/>
                          <a:cs typeface="宋体" panose="02010600030101010101" pitchFamily="2" charset="-122"/>
                        </a:rPr>
                        <a:t>信息内容</a:t>
                      </a:r>
                      <a:endParaRPr lang="en-US" altLang="en-US" sz="100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solidFill>
                            <a:srgbClr val="000000"/>
                          </a:solidFill>
                          <a:latin typeface="宋体" panose="02010600030101010101" pitchFamily="2" charset="-122"/>
                          <a:ea typeface="宋体" panose="02010600030101010101" pitchFamily="2" charset="-122"/>
                          <a:cs typeface="宋体" panose="02010600030101010101" pitchFamily="2" charset="-122"/>
                        </a:rPr>
                        <a:t>本年</a:t>
                      </a:r>
                      <a:r>
                        <a:rPr lang="en-US" sz="1000">
                          <a:latin typeface="宋体" panose="02010600030101010101" pitchFamily="2" charset="-122"/>
                          <a:ea typeface="宋体" panose="02010600030101010101" pitchFamily="2" charset="-122"/>
                          <a:cs typeface="宋体" panose="02010600030101010101" pitchFamily="2" charset="-122"/>
                        </a:rPr>
                        <a:t>制发件数</a:t>
                      </a:r>
                      <a:endParaRPr lang="en-US" altLang="en-US" sz="100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solidFill>
                            <a:srgbClr val="000000"/>
                          </a:solidFill>
                          <a:latin typeface="宋体" panose="02010600030101010101" pitchFamily="2" charset="-122"/>
                          <a:ea typeface="宋体" panose="02010600030101010101" pitchFamily="2" charset="-122"/>
                          <a:cs typeface="宋体" panose="02010600030101010101" pitchFamily="2" charset="-122"/>
                        </a:rPr>
                        <a:t>本年废止件数</a:t>
                      </a:r>
                      <a:endParaRPr lang="en-US" altLang="en-US" sz="100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solidFill>
                            <a:srgbClr val="000000"/>
                          </a:solidFill>
                          <a:latin typeface="宋体" panose="02010600030101010101" pitchFamily="2" charset="-122"/>
                          <a:ea typeface="宋体" panose="02010600030101010101" pitchFamily="2" charset="-122"/>
                          <a:cs typeface="宋体" panose="02010600030101010101" pitchFamily="2" charset="-122"/>
                        </a:rPr>
                        <a:t>现行有效件</a:t>
                      </a:r>
                      <a:r>
                        <a:rPr lang="en-US" sz="1000">
                          <a:latin typeface="宋体" panose="02010600030101010101" pitchFamily="2" charset="-122"/>
                          <a:ea typeface="宋体" panose="02010600030101010101" pitchFamily="2" charset="-122"/>
                          <a:cs typeface="宋体" panose="02010600030101010101" pitchFamily="2" charset="-122"/>
                        </a:rPr>
                        <a:t>数</a:t>
                      </a:r>
                      <a:endParaRPr lang="en-US" altLang="en-US" sz="100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19405">
                <a:tc>
                  <a:txBody>
                    <a:bodyPr/>
                    <a:p>
                      <a:pPr>
                        <a:buNone/>
                      </a:pPr>
                      <a:r>
                        <a:rPr lang="en-US" sz="1000">
                          <a:solidFill>
                            <a:srgbClr val="000000"/>
                          </a:solidFill>
                          <a:latin typeface="宋体" panose="02010600030101010101" pitchFamily="2" charset="-122"/>
                          <a:ea typeface="宋体" panose="02010600030101010101" pitchFamily="2" charset="-122"/>
                          <a:cs typeface="宋体" panose="02010600030101010101" pitchFamily="2" charset="-122"/>
                        </a:rPr>
                        <a:t>规章</a:t>
                      </a:r>
                      <a:endParaRPr lang="en-US" altLang="en-US" sz="100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00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00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19405">
                <a:tc>
                  <a:txBody>
                    <a:bodyPr/>
                    <a:p>
                      <a:pPr>
                        <a:buNone/>
                      </a:pPr>
                      <a:r>
                        <a:rPr lang="en-US" sz="1000">
                          <a:solidFill>
                            <a:srgbClr val="000000"/>
                          </a:solidFill>
                          <a:latin typeface="宋体" panose="02010600030101010101" pitchFamily="2" charset="-122"/>
                          <a:ea typeface="宋体" panose="02010600030101010101" pitchFamily="2" charset="-122"/>
                          <a:cs typeface="宋体" panose="02010600030101010101" pitchFamily="2" charset="-122"/>
                        </a:rPr>
                        <a:t>行政规范性文件</a:t>
                      </a:r>
                      <a:endParaRPr lang="en-US" altLang="en-US" sz="100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00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00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20675">
                <a:tc gridSpan="4">
                  <a:txBody>
                    <a:bodyPr/>
                    <a:p>
                      <a:pPr algn="ctr">
                        <a:buNone/>
                      </a:pPr>
                      <a:r>
                        <a:rPr lang="en-US" sz="1000">
                          <a:solidFill>
                            <a:srgbClr val="000000"/>
                          </a:solidFill>
                          <a:latin typeface="宋体" panose="02010600030101010101" pitchFamily="2" charset="-122"/>
                          <a:ea typeface="宋体" panose="02010600030101010101" pitchFamily="2" charset="-122"/>
                          <a:cs typeface="宋体" panose="02010600030101010101" pitchFamily="2" charset="-122"/>
                        </a:rPr>
                        <a:t>第二十条第（五）项</a:t>
                      </a:r>
                      <a:endParaRPr lang="en-US" altLang="en-US" sz="100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C6D9F1"/>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20040">
                <a:tc>
                  <a:txBody>
                    <a:bodyPr/>
                    <a:p>
                      <a:pPr algn="ctr">
                        <a:buNone/>
                      </a:pPr>
                      <a:r>
                        <a:rPr lang="en-US" sz="1000">
                          <a:solidFill>
                            <a:srgbClr val="000000"/>
                          </a:solidFill>
                          <a:latin typeface="宋体" panose="02010600030101010101" pitchFamily="2" charset="-122"/>
                          <a:ea typeface="宋体" panose="02010600030101010101" pitchFamily="2" charset="-122"/>
                          <a:cs typeface="宋体" panose="02010600030101010101" pitchFamily="2" charset="-122"/>
                        </a:rPr>
                        <a:t>信息内容</a:t>
                      </a:r>
                      <a:endParaRPr lang="en-US" altLang="en-US" sz="100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a:p>
                      <a:pPr algn="ctr">
                        <a:buNone/>
                      </a:pPr>
                      <a:r>
                        <a:rPr lang="en-US" sz="1000">
                          <a:solidFill>
                            <a:srgbClr val="000000"/>
                          </a:solidFill>
                          <a:latin typeface="宋体" panose="02010600030101010101" pitchFamily="2" charset="-122"/>
                          <a:ea typeface="宋体" panose="02010600030101010101" pitchFamily="2" charset="-122"/>
                          <a:cs typeface="宋体" panose="02010600030101010101" pitchFamily="2" charset="-122"/>
                        </a:rPr>
                        <a:t>本年处理决定数量</a:t>
                      </a:r>
                      <a:endParaRPr lang="en-US" altLang="en-US" sz="100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18770">
                <a:tc>
                  <a:txBody>
                    <a:bodyPr/>
                    <a:p>
                      <a:pPr>
                        <a:buNone/>
                      </a:pPr>
                      <a:r>
                        <a:rPr lang="en-US" sz="1000">
                          <a:solidFill>
                            <a:srgbClr val="000000"/>
                          </a:solidFill>
                          <a:latin typeface="宋体" panose="02010600030101010101" pitchFamily="2" charset="-122"/>
                          <a:ea typeface="宋体" panose="02010600030101010101" pitchFamily="2" charset="-122"/>
                          <a:cs typeface="宋体" panose="02010600030101010101" pitchFamily="2" charset="-122"/>
                        </a:rPr>
                        <a:t>行政许可</a:t>
                      </a:r>
                      <a:endParaRPr lang="en-US" altLang="en-US" sz="100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20675">
                <a:tc gridSpan="4">
                  <a:txBody>
                    <a:bodyPr/>
                    <a:p>
                      <a:pPr algn="ctr">
                        <a:buNone/>
                      </a:pPr>
                      <a:r>
                        <a:rPr lang="en-US" sz="1000">
                          <a:solidFill>
                            <a:srgbClr val="000000"/>
                          </a:solidFill>
                          <a:latin typeface="宋体" panose="02010600030101010101" pitchFamily="2" charset="-122"/>
                          <a:ea typeface="宋体" panose="02010600030101010101" pitchFamily="2" charset="-122"/>
                          <a:cs typeface="宋体" panose="02010600030101010101" pitchFamily="2" charset="-122"/>
                        </a:rPr>
                        <a:t>第二十条第（六）项</a:t>
                      </a:r>
                      <a:endParaRPr lang="en-US" altLang="en-US" sz="100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C6D9F1"/>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19405">
                <a:tc>
                  <a:txBody>
                    <a:bodyPr/>
                    <a:p>
                      <a:pPr algn="ctr">
                        <a:buNone/>
                      </a:pPr>
                      <a:r>
                        <a:rPr lang="en-US" sz="1000">
                          <a:solidFill>
                            <a:srgbClr val="000000"/>
                          </a:solidFill>
                          <a:latin typeface="宋体" panose="02010600030101010101" pitchFamily="2" charset="-122"/>
                          <a:ea typeface="宋体" panose="02010600030101010101" pitchFamily="2" charset="-122"/>
                          <a:cs typeface="宋体" panose="02010600030101010101" pitchFamily="2" charset="-122"/>
                        </a:rPr>
                        <a:t>信息内容</a:t>
                      </a:r>
                      <a:endParaRPr lang="en-US" altLang="en-US" sz="100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a:p>
                      <a:pPr algn="ctr">
                        <a:buNone/>
                      </a:pPr>
                      <a:r>
                        <a:rPr lang="en-US" sz="1000">
                          <a:solidFill>
                            <a:srgbClr val="000000"/>
                          </a:solidFill>
                          <a:latin typeface="宋体" panose="02010600030101010101" pitchFamily="2" charset="-122"/>
                          <a:ea typeface="宋体" panose="02010600030101010101" pitchFamily="2" charset="-122"/>
                          <a:cs typeface="宋体" panose="02010600030101010101" pitchFamily="2" charset="-122"/>
                        </a:rPr>
                        <a:t>本年处理决定数量</a:t>
                      </a:r>
                      <a:endParaRPr lang="en-US" altLang="en-US" sz="100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20040">
                <a:tc>
                  <a:txBody>
                    <a:bodyPr/>
                    <a:p>
                      <a:pPr>
                        <a:buNone/>
                      </a:pPr>
                      <a:r>
                        <a:rPr lang="en-US" sz="1000">
                          <a:solidFill>
                            <a:srgbClr val="000000"/>
                          </a:solidFill>
                          <a:latin typeface="宋体" panose="02010600030101010101" pitchFamily="2" charset="-122"/>
                          <a:ea typeface="宋体" panose="02010600030101010101" pitchFamily="2" charset="-122"/>
                          <a:cs typeface="宋体" panose="02010600030101010101" pitchFamily="2" charset="-122"/>
                        </a:rPr>
                        <a:t>行政处罚</a:t>
                      </a:r>
                      <a:endParaRPr lang="en-US" altLang="en-US" sz="100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a:p>
                      <a:pPr algn="ctr">
                        <a:buNone/>
                      </a:pPr>
                      <a:r>
                        <a:rPr lang="en-US" sz="100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00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20040">
                <a:tc>
                  <a:txBody>
                    <a:bodyPr/>
                    <a:p>
                      <a:pPr>
                        <a:buNone/>
                      </a:pPr>
                      <a:r>
                        <a:rPr lang="en-US" sz="1000">
                          <a:solidFill>
                            <a:srgbClr val="000000"/>
                          </a:solidFill>
                          <a:latin typeface="宋体" panose="02010600030101010101" pitchFamily="2" charset="-122"/>
                          <a:ea typeface="宋体" panose="02010600030101010101" pitchFamily="2" charset="-122"/>
                          <a:cs typeface="宋体" panose="02010600030101010101" pitchFamily="2" charset="-122"/>
                        </a:rPr>
                        <a:t>行政强制</a:t>
                      </a:r>
                      <a:endParaRPr lang="en-US" altLang="en-US" sz="100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a:p>
                      <a:pPr algn="ctr">
                        <a:buNone/>
                      </a:pPr>
                      <a:r>
                        <a:rPr lang="en-US" sz="100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00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19405">
                <a:tc gridSpan="4">
                  <a:txBody>
                    <a:bodyPr/>
                    <a:p>
                      <a:pPr algn="ctr">
                        <a:buNone/>
                      </a:pPr>
                      <a:r>
                        <a:rPr lang="en-US" sz="1000">
                          <a:solidFill>
                            <a:srgbClr val="000000"/>
                          </a:solidFill>
                          <a:latin typeface="宋体" panose="02010600030101010101" pitchFamily="2" charset="-122"/>
                          <a:ea typeface="宋体" panose="02010600030101010101" pitchFamily="2" charset="-122"/>
                          <a:cs typeface="宋体" panose="02010600030101010101" pitchFamily="2" charset="-122"/>
                        </a:rPr>
                        <a:t>第二十条第（八）项</a:t>
                      </a:r>
                      <a:endParaRPr lang="en-US" altLang="en-US" sz="100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C6D9F1"/>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19405">
                <a:tc>
                  <a:txBody>
                    <a:bodyPr/>
                    <a:p>
                      <a:pPr algn="ctr">
                        <a:buNone/>
                      </a:pPr>
                      <a:r>
                        <a:rPr lang="en-US" sz="1000">
                          <a:solidFill>
                            <a:srgbClr val="000000"/>
                          </a:solidFill>
                          <a:latin typeface="宋体" panose="02010600030101010101" pitchFamily="2" charset="-122"/>
                          <a:ea typeface="宋体" panose="02010600030101010101" pitchFamily="2" charset="-122"/>
                          <a:cs typeface="宋体" panose="02010600030101010101" pitchFamily="2" charset="-122"/>
                        </a:rPr>
                        <a:t>信息内容</a:t>
                      </a:r>
                      <a:endParaRPr lang="en-US" altLang="en-US" sz="100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a:p>
                      <a:pPr algn="ctr">
                        <a:buNone/>
                      </a:pPr>
                      <a:r>
                        <a:rPr lang="en-US" sz="1000">
                          <a:solidFill>
                            <a:srgbClr val="000000"/>
                          </a:solidFill>
                          <a:latin typeface="宋体" panose="02010600030101010101" pitchFamily="2" charset="-122"/>
                          <a:ea typeface="宋体" panose="02010600030101010101" pitchFamily="2" charset="-122"/>
                          <a:cs typeface="宋体" panose="02010600030101010101" pitchFamily="2" charset="-122"/>
                        </a:rPr>
                        <a:t>本年收费金额（单位：万元）</a:t>
                      </a:r>
                      <a:endParaRPr lang="en-US" altLang="en-US" sz="100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35280">
                <a:tc>
                  <a:txBody>
                    <a:bodyPr/>
                    <a:p>
                      <a:pPr>
                        <a:buNone/>
                      </a:pPr>
                      <a:r>
                        <a:rPr lang="en-US" sz="1000">
                          <a:solidFill>
                            <a:srgbClr val="000000"/>
                          </a:solidFill>
                          <a:latin typeface="宋体" panose="02010600030101010101" pitchFamily="2" charset="-122"/>
                          <a:ea typeface="宋体" panose="02010600030101010101" pitchFamily="2" charset="-122"/>
                          <a:cs typeface="宋体" panose="02010600030101010101" pitchFamily="2" charset="-122"/>
                        </a:rPr>
                        <a:t>行政事业性收费</a:t>
                      </a:r>
                      <a:endParaRPr lang="en-US" altLang="en-US" sz="100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a:p>
                      <a:pPr algn="ctr">
                        <a:buNone/>
                      </a:pPr>
                      <a:r>
                        <a:rPr lang="en-US" sz="1200">
                          <a:latin typeface="宋体" panose="02010600030101010101" pitchFamily="2" charset="-122"/>
                          <a:ea typeface="宋体" panose="02010600030101010101" pitchFamily="2" charset="-122"/>
                          <a:cs typeface="宋体" panose="02010600030101010101" pitchFamily="2" charset="-122"/>
                        </a:rPr>
                        <a:t>0</a:t>
                      </a:r>
                      <a:endParaRPr lang="en-US" altLang="en-US" sz="12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bl>
          </a:graphicData>
        </a:graphic>
      </p:graphicFrame>
      <p:sp>
        <p:nvSpPr>
          <p:cNvPr id="14" name="文本框 13"/>
          <p:cNvSpPr txBox="1"/>
          <p:nvPr/>
        </p:nvSpPr>
        <p:spPr>
          <a:xfrm>
            <a:off x="2600325" y="5179060"/>
            <a:ext cx="6035675" cy="585470"/>
          </a:xfrm>
          <a:prstGeom prst="rect">
            <a:avLst/>
          </a:prstGeom>
          <a:noFill/>
          <a:ln w="9525">
            <a:noFill/>
          </a:ln>
        </p:spPr>
        <p:txBody>
          <a:bodyPr>
            <a:noAutofit/>
          </a:bodyPr>
          <a:p>
            <a:r>
              <a:rPr lang="en-US" sz="1600">
                <a:latin typeface="仿宋" panose="02010609060101010101" charset="-122"/>
                <a:ea typeface="宋体" panose="02010600030101010101" pitchFamily="2" charset="-122"/>
              </a:rPr>
              <a:t> </a:t>
            </a:r>
            <a:endParaRPr lang="zh-C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 name="矩形 39"/>
          <p:cNvSpPr/>
          <p:nvPr/>
        </p:nvSpPr>
        <p:spPr>
          <a:xfrm>
            <a:off x="0" y="0"/>
            <a:ext cx="12192000" cy="49847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sp>
        <p:nvSpPr>
          <p:cNvPr id="42" name="文本框 41"/>
          <p:cNvSpPr txBox="1"/>
          <p:nvPr/>
        </p:nvSpPr>
        <p:spPr>
          <a:xfrm>
            <a:off x="225425" y="19050"/>
            <a:ext cx="5386705" cy="460375"/>
          </a:xfrm>
          <a:prstGeom prst="rect">
            <a:avLst/>
          </a:prstGeom>
          <a:noFill/>
        </p:spPr>
        <p:txBody>
          <a:bodyPr wrap="square" rtlCol="0">
            <a:spAutoFit/>
          </a:bodyPr>
          <a:p>
            <a:r>
              <a:rPr lang="en-US" altLang="zh-CN" sz="2400" b="1">
                <a:solidFill>
                  <a:schemeClr val="accent2">
                    <a:lumMod val="40000"/>
                    <a:lumOff val="60000"/>
                  </a:schemeClr>
                </a:solidFill>
                <a:latin typeface="思源黑体 CN Regular" panose="020B0500000000000000" charset="-122"/>
                <a:ea typeface="思源黑体 CN Regular" panose="020B0500000000000000" charset="-122"/>
                <a:cs typeface="Calibri Light" panose="020F0302020204030204" charset="0"/>
              </a:rPr>
              <a:t>三、收到和处理政府信息公开申请情况</a:t>
            </a:r>
            <a:endParaRPr lang="en-US" altLang="zh-CN" sz="2400" b="1">
              <a:solidFill>
                <a:schemeClr val="accent2">
                  <a:lumMod val="40000"/>
                  <a:lumOff val="60000"/>
                </a:schemeClr>
              </a:solidFill>
              <a:latin typeface="思源黑体 CN Regular" panose="020B0500000000000000" charset="-122"/>
              <a:ea typeface="思源黑体 CN Regular" panose="020B0500000000000000" charset="-122"/>
              <a:cs typeface="Calibri Light" panose="020F0302020204030204" charset="0"/>
            </a:endParaRPr>
          </a:p>
        </p:txBody>
      </p:sp>
      <p:sp>
        <p:nvSpPr>
          <p:cNvPr id="41" name="矩形 40"/>
          <p:cNvSpPr/>
          <p:nvPr/>
        </p:nvSpPr>
        <p:spPr>
          <a:xfrm>
            <a:off x="0" y="6359525"/>
            <a:ext cx="12192000" cy="49847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graphicFrame>
        <p:nvGraphicFramePr>
          <p:cNvPr id="13" name="表格 12"/>
          <p:cNvGraphicFramePr/>
          <p:nvPr>
            <p:custDataLst>
              <p:tags r:id="rId1"/>
            </p:custDataLst>
          </p:nvPr>
        </p:nvGraphicFramePr>
        <p:xfrm>
          <a:off x="1709420" y="490220"/>
          <a:ext cx="8027035" cy="5887720"/>
        </p:xfrm>
        <a:graphic>
          <a:graphicData uri="http://schemas.openxmlformats.org/drawingml/2006/table">
            <a:tbl>
              <a:tblPr/>
              <a:tblGrid>
                <a:gridCol w="411480"/>
                <a:gridCol w="864870"/>
                <a:gridCol w="2583815"/>
                <a:gridCol w="596900"/>
                <a:gridCol w="594995"/>
                <a:gridCol w="593090"/>
                <a:gridCol w="590550"/>
                <a:gridCol w="595630"/>
                <a:gridCol w="596265"/>
                <a:gridCol w="599440"/>
              </a:tblGrid>
              <a:tr h="152400">
                <a:tc rowSpan="3" gridSpan="3">
                  <a:txBody>
                    <a:bodyPr/>
                    <a:p>
                      <a:pPr>
                        <a:buNone/>
                      </a:pPr>
                      <a:r>
                        <a:rPr lang="en-US" sz="1000">
                          <a:latin typeface="楷体" panose="02010609060101010101" charset="-122"/>
                          <a:ea typeface="楷体" panose="02010609060101010101" charset="-122"/>
                          <a:cs typeface="楷体" panose="02010609060101010101" charset="-122"/>
                        </a:rPr>
                        <a:t>（本列数据的勾稽关系为：第一项加第二项之和，等于第三项加第四项之和）</a:t>
                      </a:r>
                      <a:endParaRPr lang="en-US" altLang="en-US" sz="1000">
                        <a:latin typeface="楷体" panose="02010609060101010101" charset="-122"/>
                        <a:ea typeface="楷体" panose="02010609060101010101" charset="-122"/>
                        <a:cs typeface="楷体"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3" hMerge="1">
                  <a:tcPr>
                    <a:lnT w="12700" cap="flat" cmpd="sng">
                      <a:solidFill>
                        <a:srgbClr val="080000"/>
                      </a:solidFill>
                      <a:prstDash val="solid"/>
                      <a:headEnd type="none" w="med" len="med"/>
                      <a:tailEnd type="none" w="med" len="med"/>
                    </a:lnT>
                  </a:tcPr>
                </a:tc>
                <a:tc rowSpan="3"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tcPr>
                </a:tc>
                <a:tc gridSpan="7">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申请人情况</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152400">
                <a:tc vMerge="1" gridSpan="3">
                  <a:tcPr>
                    <a:lnL w="12700" cap="flat" cmpd="sng">
                      <a:solidFill>
                        <a:srgbClr val="080000"/>
                      </a:solidFill>
                      <a:prstDash val="solid"/>
                      <a:headEnd type="none" w="med" len="med"/>
                      <a:tailEnd type="none" w="med" len="med"/>
                    </a:lnL>
                  </a:tcPr>
                </a:tc>
                <a:tc vMerge="1" hMerge="1">
                  <a:tcPr/>
                </a:tc>
                <a:tc vMerge="1" hMerge="1">
                  <a:tcPr>
                    <a:lnR w="12700" cap="flat" cmpd="sng">
                      <a:solidFill>
                        <a:srgbClr val="080000"/>
                      </a:solidFill>
                      <a:prstDash val="solid"/>
                      <a:headEnd type="none" w="med" len="med"/>
                      <a:tailEnd type="none" w="med" len="med"/>
                    </a:lnR>
                  </a:tcPr>
                </a:tc>
                <a:tc rowSpan="2">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自然人</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5">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法人或其他组织</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rowSpan="2">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总计</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18465">
                <a:tc vMerge="1" gridSpan="3">
                  <a:tcPr>
                    <a:lnL w="12700" cap="flat" cmpd="sng">
                      <a:solidFill>
                        <a:srgbClr val="080000"/>
                      </a:solidFill>
                      <a:prstDash val="solid"/>
                      <a:headEnd type="none" w="med" len="med"/>
                      <a:tailEnd type="none" w="med" len="med"/>
                    </a:lnL>
                    <a:lnB w="12700" cap="flat" cmpd="sng">
                      <a:solidFill>
                        <a:srgbClr val="080000"/>
                      </a:solidFill>
                      <a:prstDash val="solid"/>
                      <a:headEnd type="none" w="med" len="med"/>
                      <a:tailEnd type="none" w="med" len="med"/>
                    </a:lnB>
                  </a:tcPr>
                </a:tc>
                <a:tc vMerge="1" hMerge="1">
                  <a:tcPr>
                    <a:lnB w="12700" cap="flat" cmpd="sng">
                      <a:solidFill>
                        <a:srgbClr val="080000"/>
                      </a:solidFill>
                      <a:prstDash val="solid"/>
                      <a:headEnd type="none" w="med" len="med"/>
                      <a:tailEnd type="none" w="med" len="med"/>
                    </a:lnB>
                  </a:tcPr>
                </a:tc>
                <a:tc vMerge="1" hMerge="1">
                  <a:tcPr>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商业企业</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科研机构</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社会公益组织</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法律服务机构</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其他</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r>
              <a:tr h="152400">
                <a:tc gridSpan="3">
                  <a:txBody>
                    <a:bodyPr/>
                    <a:p>
                      <a:pPr>
                        <a:buNone/>
                      </a:pPr>
                      <a:r>
                        <a:rPr lang="en-US" sz="1000">
                          <a:latin typeface="宋体" panose="02010600030101010101" pitchFamily="2" charset="-122"/>
                          <a:ea typeface="宋体" panose="02010600030101010101" pitchFamily="2" charset="-122"/>
                          <a:cs typeface="宋体" panose="02010600030101010101" pitchFamily="2" charset="-122"/>
                        </a:rPr>
                        <a:t>一、本年新收政府信息公开申请数量</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gridSpan="3">
                  <a:txBody>
                    <a:bodyPr/>
                    <a:p>
                      <a:pPr>
                        <a:buNone/>
                      </a:pPr>
                      <a:r>
                        <a:rPr lang="en-US" sz="1000">
                          <a:latin typeface="宋体" panose="02010600030101010101" pitchFamily="2" charset="-122"/>
                          <a:ea typeface="宋体" panose="02010600030101010101" pitchFamily="2" charset="-122"/>
                          <a:cs typeface="宋体" panose="02010600030101010101" pitchFamily="2" charset="-122"/>
                        </a:rPr>
                        <a:t>二、上年结转政府信息公开申请数量</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rowSpan="22">
                  <a:txBody>
                    <a:bodyPr/>
                    <a:p>
                      <a:pPr>
                        <a:buNone/>
                      </a:pPr>
                      <a:r>
                        <a:rPr lang="en-US" sz="1000">
                          <a:latin typeface="宋体" panose="02010600030101010101" pitchFamily="2" charset="-122"/>
                          <a:ea typeface="宋体" panose="02010600030101010101" pitchFamily="2" charset="-122"/>
                          <a:cs typeface="宋体" panose="02010600030101010101" pitchFamily="2" charset="-122"/>
                        </a:rPr>
                        <a:t>三、本年度办理结果</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a:buNone/>
                      </a:pPr>
                      <a:r>
                        <a:rPr lang="en-US" sz="1000">
                          <a:latin typeface="宋体" panose="02010600030101010101" pitchFamily="2" charset="-122"/>
                          <a:ea typeface="宋体" panose="02010600030101010101" pitchFamily="2" charset="-122"/>
                          <a:cs typeface="宋体" panose="02010600030101010101" pitchFamily="2" charset="-122"/>
                        </a:rPr>
                        <a:t>（一）予以公开</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048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gridSpan="2">
                  <a:txBody>
                    <a:bodyPr/>
                    <a:p>
                      <a:pPr>
                        <a:buNone/>
                      </a:pPr>
                      <a:r>
                        <a:rPr lang="en-US" sz="1000">
                          <a:latin typeface="宋体" panose="02010600030101010101" pitchFamily="2" charset="-122"/>
                          <a:ea typeface="宋体" panose="02010600030101010101" pitchFamily="2" charset="-122"/>
                          <a:cs typeface="宋体" panose="02010600030101010101" pitchFamily="2" charset="-122"/>
                        </a:rPr>
                        <a:t>（二）部分公开</a:t>
                      </a:r>
                      <a:r>
                        <a:rPr lang="en-US" sz="1000">
                          <a:latin typeface="楷体" panose="02010609060101010101" charset="-122"/>
                          <a:ea typeface="楷体" panose="02010609060101010101" charset="-122"/>
                          <a:cs typeface="楷体" panose="02010609060101010101" charset="-122"/>
                        </a:rPr>
                        <a:t>（区分处理的，只计这一情形，不计其他情形）</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8">
                  <a:txBody>
                    <a:bodyPr/>
                    <a:p>
                      <a:pPr>
                        <a:buNone/>
                      </a:pPr>
                      <a:r>
                        <a:rPr lang="en-US" sz="1000">
                          <a:latin typeface="宋体" panose="02010600030101010101" pitchFamily="2" charset="-122"/>
                          <a:ea typeface="宋体" panose="02010600030101010101" pitchFamily="2" charset="-122"/>
                          <a:cs typeface="宋体" panose="02010600030101010101" pitchFamily="2" charset="-122"/>
                        </a:rPr>
                        <a:t>（三）不予公开</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buNone/>
                      </a:pPr>
                      <a:r>
                        <a:rPr lang="en-US" sz="1000">
                          <a:latin typeface="宋体" panose="02010600030101010101" pitchFamily="2" charset="-122"/>
                          <a:ea typeface="宋体" panose="02010600030101010101" pitchFamily="2" charset="-122"/>
                          <a:cs typeface="宋体" panose="02010600030101010101" pitchFamily="2" charset="-122"/>
                        </a:rPr>
                        <a:t>1.属于国家秘密</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794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a:buNone/>
                      </a:pPr>
                      <a:r>
                        <a:rPr lang="en-US" sz="1000">
                          <a:latin typeface="宋体" panose="02010600030101010101" pitchFamily="2" charset="-122"/>
                          <a:ea typeface="宋体" panose="02010600030101010101" pitchFamily="2" charset="-122"/>
                          <a:cs typeface="宋体" panose="02010600030101010101" pitchFamily="2" charset="-122"/>
                        </a:rPr>
                        <a:t>2.其他法律行政法规禁止公开</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a:buNone/>
                      </a:pPr>
                      <a:r>
                        <a:rPr lang="en-US" sz="1000">
                          <a:latin typeface="宋体" panose="02010600030101010101" pitchFamily="2" charset="-122"/>
                          <a:ea typeface="宋体" panose="02010600030101010101" pitchFamily="2" charset="-122"/>
                          <a:cs typeface="宋体" panose="02010600030101010101" pitchFamily="2" charset="-122"/>
                        </a:rPr>
                        <a:t>3.危及“三安全一稳定”</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a:buNone/>
                      </a:pPr>
                      <a:r>
                        <a:rPr lang="en-US" sz="1000">
                          <a:latin typeface="宋体" panose="02010600030101010101" pitchFamily="2" charset="-122"/>
                          <a:ea typeface="宋体" panose="02010600030101010101" pitchFamily="2" charset="-122"/>
                          <a:cs typeface="宋体" panose="02010600030101010101" pitchFamily="2" charset="-122"/>
                        </a:rPr>
                        <a:t>4.保护第三方合法权益</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a:buNone/>
                      </a:pPr>
                      <a:r>
                        <a:rPr lang="en-US" sz="1000">
                          <a:latin typeface="宋体" panose="02010600030101010101" pitchFamily="2" charset="-122"/>
                          <a:ea typeface="宋体" panose="02010600030101010101" pitchFamily="2" charset="-122"/>
                          <a:cs typeface="宋体" panose="02010600030101010101" pitchFamily="2" charset="-122"/>
                        </a:rPr>
                        <a:t>5.属于三类内部事务信息</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a:buNone/>
                      </a:pPr>
                      <a:r>
                        <a:rPr lang="en-US" sz="1000">
                          <a:latin typeface="宋体" panose="02010600030101010101" pitchFamily="2" charset="-122"/>
                          <a:ea typeface="宋体" panose="02010600030101010101" pitchFamily="2" charset="-122"/>
                          <a:cs typeface="宋体" panose="02010600030101010101" pitchFamily="2" charset="-122"/>
                        </a:rPr>
                        <a:t>6.属于四类过程性信息</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a:buNone/>
                      </a:pPr>
                      <a:r>
                        <a:rPr lang="en-US" sz="1000">
                          <a:latin typeface="宋体" panose="02010600030101010101" pitchFamily="2" charset="-122"/>
                          <a:ea typeface="宋体" panose="02010600030101010101" pitchFamily="2" charset="-122"/>
                          <a:cs typeface="宋体" panose="02010600030101010101" pitchFamily="2" charset="-122"/>
                        </a:rPr>
                        <a:t>7.属于行政执法案卷</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a:buNone/>
                      </a:pPr>
                      <a:r>
                        <a:rPr lang="en-US" sz="1000">
                          <a:latin typeface="宋体" panose="02010600030101010101" pitchFamily="2" charset="-122"/>
                          <a:ea typeface="宋体" panose="02010600030101010101" pitchFamily="2" charset="-122"/>
                          <a:cs typeface="宋体" panose="02010600030101010101" pitchFamily="2" charset="-122"/>
                        </a:rPr>
                        <a:t>8.属于行政查询事项</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794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3">
                  <a:txBody>
                    <a:bodyPr/>
                    <a:p>
                      <a:pPr>
                        <a:buNone/>
                      </a:pPr>
                      <a:r>
                        <a:rPr lang="en-US" sz="1000">
                          <a:latin typeface="宋体" panose="02010600030101010101" pitchFamily="2" charset="-122"/>
                          <a:ea typeface="宋体" panose="02010600030101010101" pitchFamily="2" charset="-122"/>
                          <a:cs typeface="宋体" panose="02010600030101010101" pitchFamily="2" charset="-122"/>
                        </a:rPr>
                        <a:t>（四）无法提供</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buNone/>
                      </a:pPr>
                      <a:r>
                        <a:rPr lang="en-US" sz="1000">
                          <a:latin typeface="宋体" panose="02010600030101010101" pitchFamily="2" charset="-122"/>
                          <a:ea typeface="宋体" panose="02010600030101010101" pitchFamily="2" charset="-122"/>
                          <a:cs typeface="宋体" panose="02010600030101010101" pitchFamily="2" charset="-122"/>
                        </a:rPr>
                        <a:t>1.本机关不掌握相关政府信息</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8003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a:buNone/>
                      </a:pPr>
                      <a:r>
                        <a:rPr lang="en-US" sz="1000">
                          <a:latin typeface="宋体" panose="02010600030101010101" pitchFamily="2" charset="-122"/>
                          <a:ea typeface="宋体" panose="02010600030101010101" pitchFamily="2" charset="-122"/>
                          <a:cs typeface="宋体" panose="02010600030101010101" pitchFamily="2" charset="-122"/>
                        </a:rPr>
                        <a:t>2.没有现成信息需要另行制作</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a:buNone/>
                      </a:pPr>
                      <a:r>
                        <a:rPr lang="en-US" sz="1000">
                          <a:latin typeface="宋体" panose="02010600030101010101" pitchFamily="2" charset="-122"/>
                          <a:ea typeface="宋体" panose="02010600030101010101" pitchFamily="2" charset="-122"/>
                          <a:cs typeface="宋体" panose="02010600030101010101" pitchFamily="2" charset="-122"/>
                        </a:rPr>
                        <a:t>3.补正后申请内容仍不明确</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5">
                  <a:txBody>
                    <a:bodyPr/>
                    <a:p>
                      <a:pPr>
                        <a:buNone/>
                      </a:pPr>
                      <a:r>
                        <a:rPr lang="en-US" sz="1000">
                          <a:latin typeface="宋体" panose="02010600030101010101" pitchFamily="2" charset="-122"/>
                          <a:ea typeface="宋体" panose="02010600030101010101" pitchFamily="2" charset="-122"/>
                          <a:cs typeface="宋体" panose="02010600030101010101" pitchFamily="2" charset="-122"/>
                        </a:rPr>
                        <a:t>（五）不予处理</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buNone/>
                      </a:pPr>
                      <a:r>
                        <a:rPr lang="en-US" sz="1000">
                          <a:latin typeface="宋体" panose="02010600030101010101" pitchFamily="2" charset="-122"/>
                          <a:ea typeface="宋体" panose="02010600030101010101" pitchFamily="2" charset="-122"/>
                          <a:cs typeface="宋体" panose="02010600030101010101" pitchFamily="2" charset="-122"/>
                        </a:rPr>
                        <a:t>1.信访举报投诉类申请</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a:buNone/>
                      </a:pPr>
                      <a:r>
                        <a:rPr lang="en-US" sz="1000">
                          <a:latin typeface="宋体" panose="02010600030101010101" pitchFamily="2" charset="-122"/>
                          <a:ea typeface="宋体" panose="02010600030101010101" pitchFamily="2" charset="-122"/>
                          <a:cs typeface="宋体" panose="02010600030101010101" pitchFamily="2" charset="-122"/>
                        </a:rPr>
                        <a:t>2.重复申请</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a:buNone/>
                      </a:pPr>
                      <a:r>
                        <a:rPr lang="en-US" sz="1000">
                          <a:latin typeface="宋体" panose="02010600030101010101" pitchFamily="2" charset="-122"/>
                          <a:ea typeface="宋体" panose="02010600030101010101" pitchFamily="2" charset="-122"/>
                          <a:cs typeface="宋体" panose="02010600030101010101" pitchFamily="2" charset="-122"/>
                        </a:rPr>
                        <a:t>3.要求提供公开出版物</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a:buNone/>
                      </a:pPr>
                      <a:r>
                        <a:rPr lang="en-US" sz="1000">
                          <a:latin typeface="宋体" panose="02010600030101010101" pitchFamily="2" charset="-122"/>
                          <a:ea typeface="宋体" panose="02010600030101010101" pitchFamily="2" charset="-122"/>
                          <a:cs typeface="宋体" panose="02010600030101010101" pitchFamily="2" charset="-122"/>
                        </a:rPr>
                        <a:t>4.无正当理由大量反复申请</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0957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a:buNone/>
                      </a:pPr>
                      <a:r>
                        <a:rPr lang="en-US" sz="1000">
                          <a:latin typeface="宋体" panose="02010600030101010101" pitchFamily="2" charset="-122"/>
                          <a:ea typeface="宋体" panose="02010600030101010101" pitchFamily="2" charset="-122"/>
                          <a:cs typeface="宋体" panose="02010600030101010101" pitchFamily="2" charset="-122"/>
                        </a:rPr>
                        <a:t>5.要求行政机关确认或重新出具已获取信息</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191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3">
                  <a:txBody>
                    <a:bodyPr/>
                    <a:p>
                      <a:pPr>
                        <a:buNone/>
                      </a:pPr>
                      <a:r>
                        <a:rPr lang="en-US" sz="1000">
                          <a:latin typeface="宋体" panose="02010600030101010101" pitchFamily="2" charset="-122"/>
                          <a:ea typeface="宋体" panose="02010600030101010101" pitchFamily="2" charset="-122"/>
                          <a:cs typeface="宋体" panose="02010600030101010101" pitchFamily="2" charset="-122"/>
                        </a:rPr>
                        <a:t>（六）其他处理</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buNone/>
                      </a:pPr>
                      <a:r>
                        <a:rPr lang="en-US" sz="1000">
                          <a:latin typeface="宋体" panose="02010600030101010101" pitchFamily="2" charset="-122"/>
                          <a:ea typeface="宋体" panose="02010600030101010101" pitchFamily="2" charset="-122"/>
                          <a:cs typeface="宋体" panose="02010600030101010101" pitchFamily="2" charset="-122"/>
                        </a:rPr>
                        <a:t>1.申请人无正当理由逾期不补正、行政机关不再处理其政府信息公开申请</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1846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a:buNone/>
                      </a:pPr>
                      <a:r>
                        <a:rPr lang="en-US" sz="1000">
                          <a:latin typeface="宋体" panose="02010600030101010101" pitchFamily="2" charset="-122"/>
                          <a:ea typeface="宋体" panose="02010600030101010101" pitchFamily="2" charset="-122"/>
                          <a:cs typeface="宋体" panose="02010600030101010101" pitchFamily="2" charset="-122"/>
                        </a:rPr>
                        <a:t>2.申请人逾期未按收费通知要求缴纳费用、行政机关不再处理其政府信息公开申请</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a:buNone/>
                      </a:pPr>
                      <a:r>
                        <a:rPr lang="en-US" sz="1000">
                          <a:latin typeface="宋体" panose="02010600030101010101" pitchFamily="2" charset="-122"/>
                          <a:ea typeface="宋体" panose="02010600030101010101" pitchFamily="2" charset="-122"/>
                          <a:cs typeface="宋体" panose="02010600030101010101" pitchFamily="2" charset="-122"/>
                        </a:rPr>
                        <a:t>3.其他</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gridSpan="2">
                  <a:txBody>
                    <a:bodyPr/>
                    <a:p>
                      <a:pPr>
                        <a:buNone/>
                      </a:pPr>
                      <a:r>
                        <a:rPr lang="en-US" sz="1000">
                          <a:latin typeface="宋体" panose="02010600030101010101" pitchFamily="2" charset="-122"/>
                          <a:ea typeface="宋体" panose="02010600030101010101" pitchFamily="2" charset="-122"/>
                          <a:cs typeface="宋体" panose="02010600030101010101" pitchFamily="2" charset="-122"/>
                        </a:rPr>
                        <a:t>（七）总计</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82880">
                <a:tc gridSpan="3">
                  <a:txBody>
                    <a:bodyPr/>
                    <a:p>
                      <a:pPr>
                        <a:buNone/>
                      </a:pPr>
                      <a:r>
                        <a:rPr lang="en-US" sz="1000">
                          <a:latin typeface="宋体" panose="02010600030101010101" pitchFamily="2" charset="-122"/>
                          <a:ea typeface="宋体" panose="02010600030101010101" pitchFamily="2" charset="-122"/>
                          <a:cs typeface="宋体" panose="02010600030101010101" pitchFamily="2" charset="-122"/>
                        </a:rPr>
                        <a:t>四、结转下年度继续办理</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0</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200">
                          <a:latin typeface="宋体" panose="02010600030101010101" pitchFamily="2" charset="-122"/>
                          <a:ea typeface="宋体" panose="02010600030101010101" pitchFamily="2" charset="-122"/>
                          <a:cs typeface="宋体" panose="02010600030101010101" pitchFamily="2" charset="-122"/>
                        </a:rPr>
                        <a:t>0</a:t>
                      </a:r>
                      <a:endParaRPr lang="en-US" altLang="en-US" sz="1200">
                        <a:latin typeface="宋体" panose="02010600030101010101" pitchFamily="2" charset="-122"/>
                        <a:ea typeface="宋体" panose="02010600030101010101" pitchFamily="2" charset="-122"/>
                        <a:cs typeface="宋体" panose="02010600030101010101" pitchFamily="2" charset="-122"/>
                      </a:endParaRPr>
                    </a:p>
                  </a:txBody>
                  <a:tcPr marL="36194" marR="36194"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 name="矩形 39"/>
          <p:cNvSpPr/>
          <p:nvPr/>
        </p:nvSpPr>
        <p:spPr>
          <a:xfrm>
            <a:off x="0" y="0"/>
            <a:ext cx="12192000" cy="49847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sp>
        <p:nvSpPr>
          <p:cNvPr id="42" name="文本框 41"/>
          <p:cNvSpPr txBox="1"/>
          <p:nvPr/>
        </p:nvSpPr>
        <p:spPr>
          <a:xfrm>
            <a:off x="225425" y="19050"/>
            <a:ext cx="6212840" cy="460375"/>
          </a:xfrm>
          <a:prstGeom prst="rect">
            <a:avLst/>
          </a:prstGeom>
          <a:noFill/>
        </p:spPr>
        <p:txBody>
          <a:bodyPr wrap="square" rtlCol="0">
            <a:spAutoFit/>
          </a:bodyPr>
          <a:p>
            <a:r>
              <a:rPr lang="en-US" altLang="zh-CN" sz="2400" b="1">
                <a:solidFill>
                  <a:schemeClr val="accent2">
                    <a:lumMod val="40000"/>
                    <a:lumOff val="60000"/>
                  </a:schemeClr>
                </a:solidFill>
                <a:latin typeface="思源黑体 CN Regular" panose="020B0500000000000000" charset="-122"/>
                <a:ea typeface="思源黑体 CN Regular" panose="020B0500000000000000" charset="-122"/>
                <a:cs typeface="Calibri Light" panose="020F0302020204030204" charset="0"/>
              </a:rPr>
              <a:t>四、政府信息公开行政复议、行政诉讼情况</a:t>
            </a:r>
            <a:endParaRPr lang="en-US" altLang="zh-CN" sz="2400" b="1">
              <a:solidFill>
                <a:schemeClr val="accent2">
                  <a:lumMod val="40000"/>
                  <a:lumOff val="60000"/>
                </a:schemeClr>
              </a:solidFill>
              <a:latin typeface="思源黑体 CN Regular" panose="020B0500000000000000" charset="-122"/>
              <a:ea typeface="思源黑体 CN Regular" panose="020B0500000000000000" charset="-122"/>
              <a:cs typeface="Calibri Light" panose="020F0302020204030204" charset="0"/>
            </a:endParaRPr>
          </a:p>
        </p:txBody>
      </p:sp>
      <p:sp>
        <p:nvSpPr>
          <p:cNvPr id="41" name="矩形 40"/>
          <p:cNvSpPr/>
          <p:nvPr/>
        </p:nvSpPr>
        <p:spPr>
          <a:xfrm>
            <a:off x="0" y="6359525"/>
            <a:ext cx="12192000" cy="49847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graphicFrame>
        <p:nvGraphicFramePr>
          <p:cNvPr id="8" name="表格 7"/>
          <p:cNvGraphicFramePr/>
          <p:nvPr>
            <p:custDataLst>
              <p:tags r:id="rId1"/>
            </p:custDataLst>
          </p:nvPr>
        </p:nvGraphicFramePr>
        <p:xfrm>
          <a:off x="2223135" y="1402715"/>
          <a:ext cx="7854950" cy="3754120"/>
        </p:xfrm>
        <a:graphic>
          <a:graphicData uri="http://schemas.openxmlformats.org/drawingml/2006/table">
            <a:tbl>
              <a:tblPr/>
              <a:tblGrid>
                <a:gridCol w="377825"/>
                <a:gridCol w="548005"/>
                <a:gridCol w="547370"/>
                <a:gridCol w="546100"/>
                <a:gridCol w="405130"/>
                <a:gridCol w="691515"/>
                <a:gridCol w="550545"/>
                <a:gridCol w="549910"/>
                <a:gridCol w="549910"/>
                <a:gridCol w="550545"/>
                <a:gridCol w="553720"/>
                <a:gridCol w="551815"/>
                <a:gridCol w="550545"/>
                <a:gridCol w="552450"/>
                <a:gridCol w="329565"/>
              </a:tblGrid>
              <a:tr h="429260">
                <a:tc gridSpan="5">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行政复议</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10">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行政诉讼</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428625">
                <a:tc rowSpan="2">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结果维持</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结果纠正</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其他结果</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尚未审结</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总计</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5">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未经复议直接起诉</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5">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复议后起诉</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17164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结果维持</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结果纠正</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其他结果</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尚未审结</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solidFill>
                            <a:srgbClr val="000000"/>
                          </a:solidFill>
                          <a:latin typeface="宋体" panose="02010600030101010101" pitchFamily="2" charset="-122"/>
                          <a:ea typeface="宋体" panose="02010600030101010101" pitchFamily="2" charset="-122"/>
                          <a:cs typeface="宋体" panose="02010600030101010101" pitchFamily="2" charset="-122"/>
                        </a:rPr>
                        <a:t>总计</a:t>
                      </a:r>
                      <a:endParaRPr lang="en-US" altLang="en-US" sz="100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结果维持</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结果纠正</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solidFill>
                            <a:srgbClr val="000000"/>
                          </a:solidFill>
                          <a:latin typeface="宋体" panose="02010600030101010101" pitchFamily="2" charset="-122"/>
                          <a:ea typeface="宋体" panose="02010600030101010101" pitchFamily="2" charset="-122"/>
                          <a:cs typeface="宋体" panose="02010600030101010101" pitchFamily="2" charset="-122"/>
                        </a:rPr>
                        <a:t>其他结果</a:t>
                      </a:r>
                      <a:endParaRPr lang="en-US" altLang="en-US" sz="100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尚未审结</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solidFill>
                            <a:srgbClr val="000000"/>
                          </a:solidFill>
                          <a:latin typeface="宋体" panose="02010600030101010101" pitchFamily="2" charset="-122"/>
                          <a:ea typeface="宋体" panose="02010600030101010101" pitchFamily="2" charset="-122"/>
                          <a:cs typeface="宋体" panose="02010600030101010101" pitchFamily="2" charset="-122"/>
                        </a:rPr>
                        <a:t>总计</a:t>
                      </a:r>
                      <a:endParaRPr lang="en-US" altLang="en-US" sz="100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179830">
                <a:tc>
                  <a:txBody>
                    <a:bodyPr/>
                    <a:p>
                      <a:pPr algn="ctr">
                        <a:buNone/>
                      </a:pPr>
                      <a:r>
                        <a:rPr lang="en-US" sz="1000">
                          <a:latin typeface="黑体" panose="02010609060101010101" charset="-122"/>
                          <a:ea typeface="黑体" panose="02010609060101010101" charset="-122"/>
                          <a:cs typeface="黑体" panose="02010609060101010101" charset="-122"/>
                        </a:rPr>
                        <a:t>0</a:t>
                      </a:r>
                      <a:endParaRPr lang="en-US" altLang="en-US" sz="1000">
                        <a:latin typeface="黑体" panose="02010609060101010101" charset="-122"/>
                        <a:ea typeface="黑体" panose="02010609060101010101" charset="-122"/>
                        <a:cs typeface="黑体"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黑体" panose="02010609060101010101" charset="-122"/>
                          <a:ea typeface="黑体" panose="02010609060101010101" charset="-122"/>
                          <a:cs typeface="黑体" panose="02010609060101010101" charset="-122"/>
                        </a:rPr>
                        <a:t>0</a:t>
                      </a:r>
                      <a:endParaRPr lang="en-US" altLang="en-US" sz="1000">
                        <a:latin typeface="黑体" panose="02010609060101010101" charset="-122"/>
                        <a:ea typeface="黑体" panose="02010609060101010101" charset="-122"/>
                        <a:cs typeface="黑体"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黑体" panose="02010609060101010101" charset="-122"/>
                          <a:ea typeface="黑体" panose="02010609060101010101" charset="-122"/>
                          <a:cs typeface="黑体" panose="02010609060101010101" charset="-122"/>
                        </a:rPr>
                        <a:t>0</a:t>
                      </a:r>
                      <a:endParaRPr lang="en-US" altLang="en-US" sz="1000">
                        <a:latin typeface="黑体" panose="02010609060101010101" charset="-122"/>
                        <a:ea typeface="黑体" panose="02010609060101010101" charset="-122"/>
                        <a:cs typeface="黑体"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黑体" panose="02010609060101010101" charset="-122"/>
                          <a:ea typeface="黑体" panose="02010609060101010101" charset="-122"/>
                          <a:cs typeface="黑体" panose="02010609060101010101" charset="-122"/>
                        </a:rPr>
                        <a:t>0</a:t>
                      </a:r>
                      <a:endParaRPr lang="en-US" altLang="en-US" sz="1000">
                        <a:latin typeface="黑体" panose="02010609060101010101" charset="-122"/>
                        <a:ea typeface="黑体" panose="02010609060101010101" charset="-122"/>
                        <a:cs typeface="黑体"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黑体" panose="02010609060101010101" charset="-122"/>
                          <a:ea typeface="黑体" panose="02010609060101010101" charset="-122"/>
                          <a:cs typeface="黑体" panose="02010609060101010101" charset="-122"/>
                        </a:rPr>
                        <a:t>0</a:t>
                      </a:r>
                      <a:endParaRPr lang="en-US" altLang="en-US" sz="1000">
                        <a:latin typeface="黑体" panose="02010609060101010101" charset="-122"/>
                        <a:ea typeface="黑体" panose="02010609060101010101" charset="-122"/>
                        <a:cs typeface="黑体"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黑体" panose="02010609060101010101" charset="-122"/>
                          <a:ea typeface="黑体" panose="02010609060101010101" charset="-122"/>
                          <a:cs typeface="黑体" panose="02010609060101010101" charset="-122"/>
                        </a:rPr>
                        <a:t>0</a:t>
                      </a:r>
                      <a:endParaRPr lang="en-US" altLang="en-US" sz="1000">
                        <a:latin typeface="黑体" panose="02010609060101010101" charset="-122"/>
                        <a:ea typeface="黑体" panose="02010609060101010101" charset="-122"/>
                        <a:cs typeface="黑体"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黑体" panose="02010609060101010101" charset="-122"/>
                          <a:ea typeface="黑体" panose="02010609060101010101" charset="-122"/>
                          <a:cs typeface="黑体" panose="02010609060101010101" charset="-122"/>
                        </a:rPr>
                        <a:t>0</a:t>
                      </a:r>
                      <a:endParaRPr lang="en-US" altLang="en-US" sz="1000">
                        <a:latin typeface="黑体" panose="02010609060101010101" charset="-122"/>
                        <a:ea typeface="黑体" panose="02010609060101010101" charset="-122"/>
                        <a:cs typeface="黑体"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黑体" panose="02010609060101010101" charset="-122"/>
                          <a:ea typeface="黑体" panose="02010609060101010101" charset="-122"/>
                          <a:cs typeface="黑体" panose="02010609060101010101" charset="-122"/>
                        </a:rPr>
                        <a:t>0</a:t>
                      </a:r>
                      <a:endParaRPr lang="en-US" altLang="en-US" sz="1000">
                        <a:latin typeface="黑体" panose="02010609060101010101" charset="-122"/>
                        <a:ea typeface="黑体" panose="02010609060101010101" charset="-122"/>
                        <a:cs typeface="黑体"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黑体" panose="02010609060101010101" charset="-122"/>
                          <a:ea typeface="黑体" panose="02010609060101010101" charset="-122"/>
                          <a:cs typeface="黑体" panose="02010609060101010101" charset="-122"/>
                        </a:rPr>
                        <a:t>0</a:t>
                      </a:r>
                      <a:endParaRPr lang="en-US" altLang="en-US" sz="1000">
                        <a:latin typeface="黑体" panose="02010609060101010101" charset="-122"/>
                        <a:ea typeface="黑体" panose="02010609060101010101" charset="-122"/>
                        <a:cs typeface="黑体"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黑体" panose="02010609060101010101" charset="-122"/>
                          <a:ea typeface="黑体" panose="02010609060101010101" charset="-122"/>
                          <a:cs typeface="黑体" panose="02010609060101010101" charset="-122"/>
                        </a:rPr>
                        <a:t>0</a:t>
                      </a:r>
                      <a:endParaRPr lang="en-US" altLang="en-US" sz="1000">
                        <a:latin typeface="黑体" panose="02010609060101010101" charset="-122"/>
                        <a:ea typeface="黑体" panose="02010609060101010101" charset="-122"/>
                        <a:cs typeface="黑体"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黑体" panose="02010609060101010101" charset="-122"/>
                          <a:ea typeface="黑体" panose="02010609060101010101" charset="-122"/>
                          <a:cs typeface="黑体" panose="02010609060101010101" charset="-122"/>
                        </a:rPr>
                        <a:t>0</a:t>
                      </a:r>
                      <a:endParaRPr lang="en-US" altLang="en-US" sz="1000">
                        <a:latin typeface="黑体" panose="02010609060101010101" charset="-122"/>
                        <a:ea typeface="黑体" panose="02010609060101010101" charset="-122"/>
                        <a:cs typeface="黑体"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黑体" panose="02010609060101010101" charset="-122"/>
                          <a:ea typeface="黑体" panose="02010609060101010101" charset="-122"/>
                          <a:cs typeface="黑体" panose="02010609060101010101" charset="-122"/>
                        </a:rPr>
                        <a:t>0</a:t>
                      </a:r>
                      <a:endParaRPr lang="en-US" altLang="en-US" sz="1000">
                        <a:latin typeface="黑体" panose="02010609060101010101" charset="-122"/>
                        <a:ea typeface="黑体" panose="02010609060101010101" charset="-122"/>
                        <a:cs typeface="黑体"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黑体" panose="02010609060101010101" charset="-122"/>
                          <a:ea typeface="黑体" panose="02010609060101010101" charset="-122"/>
                          <a:cs typeface="黑体" panose="02010609060101010101" charset="-122"/>
                        </a:rPr>
                        <a:t>0</a:t>
                      </a:r>
                      <a:endParaRPr lang="en-US" altLang="en-US" sz="1000">
                        <a:latin typeface="黑体" panose="02010609060101010101" charset="-122"/>
                        <a:ea typeface="黑体" panose="02010609060101010101" charset="-122"/>
                        <a:cs typeface="黑体"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黑体" panose="02010609060101010101" charset="-122"/>
                          <a:ea typeface="黑体" panose="02010609060101010101" charset="-122"/>
                          <a:cs typeface="黑体" panose="02010609060101010101" charset="-122"/>
                        </a:rPr>
                        <a:t>0</a:t>
                      </a:r>
                      <a:endParaRPr lang="en-US" altLang="en-US" sz="1000">
                        <a:latin typeface="黑体" panose="02010609060101010101" charset="-122"/>
                        <a:ea typeface="黑体" panose="02010609060101010101" charset="-122"/>
                        <a:cs typeface="黑体"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200">
                          <a:latin typeface="宋体" panose="02010600030101010101" pitchFamily="2" charset="-122"/>
                          <a:ea typeface="宋体" panose="02010600030101010101" pitchFamily="2" charset="-122"/>
                          <a:cs typeface="宋体" panose="02010600030101010101" pitchFamily="2" charset="-122"/>
                        </a:rPr>
                        <a:t>0</a:t>
                      </a:r>
                      <a:endParaRPr lang="en-US" altLang="en-US" sz="120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 name="立方体 27"/>
          <p:cNvSpPr/>
          <p:nvPr>
            <p:custDataLst>
              <p:tags r:id="rId1"/>
            </p:custDataLst>
          </p:nvPr>
        </p:nvSpPr>
        <p:spPr>
          <a:xfrm>
            <a:off x="1364662" y="1702889"/>
            <a:ext cx="1517500" cy="3638511"/>
          </a:xfrm>
          <a:prstGeom prst="cube">
            <a:avLst>
              <a:gd name="adj" fmla="val 88345"/>
            </a:avLst>
          </a:prstGeom>
          <a:solidFill>
            <a:srgbClr val="9BBB59"/>
          </a:solidFill>
          <a:ln>
            <a:noFill/>
          </a:ln>
          <a:effectLst/>
        </p:spPr>
        <p:style>
          <a:lnRef idx="2">
            <a:srgbClr val="1F74AD">
              <a:shade val="50000"/>
            </a:srgbClr>
          </a:lnRef>
          <a:fillRef idx="1">
            <a:srgbClr val="1F74AD"/>
          </a:fillRef>
          <a:effectRef idx="0">
            <a:srgbClr val="1F74AD"/>
          </a:effectRef>
          <a:fontRef idx="minor">
            <a:sysClr val="window" lastClr="FFFFFF"/>
          </a:fontRef>
        </p:style>
        <p:txBody>
          <a:bodyPr anchor="ctr"/>
          <a:p>
            <a:pPr algn="ctr">
              <a:lnSpc>
                <a:spcPct val="120000"/>
              </a:lnSpc>
            </a:pPr>
            <a:endParaRPr>
              <a:solidFill>
                <a:srgbClr val="FFC000"/>
              </a:solidFill>
              <a:latin typeface="思源黑体 CN Regular" panose="020B0500000000000000" charset="-122"/>
              <a:ea typeface="思源黑体 CN Regular" panose="020B0500000000000000" charset="-122"/>
              <a:sym typeface="Arial" panose="020B0604020202020204" pitchFamily="34" charset="0"/>
            </a:endParaRPr>
          </a:p>
        </p:txBody>
      </p:sp>
      <p:sp>
        <p:nvSpPr>
          <p:cNvPr id="4" name="椭圆 3"/>
          <p:cNvSpPr/>
          <p:nvPr>
            <p:custDataLst>
              <p:tags r:id="rId2"/>
            </p:custDataLst>
          </p:nvPr>
        </p:nvSpPr>
        <p:spPr bwMode="auto">
          <a:xfrm flipH="1">
            <a:off x="6010790" y="1459155"/>
            <a:ext cx="146624" cy="146627"/>
          </a:xfrm>
          <a:prstGeom prst="ellipse">
            <a:avLst/>
          </a:prstGeom>
          <a:solidFill>
            <a:srgbClr val="1F74AD"/>
          </a:solidFill>
          <a:ln w="9525">
            <a:noFill/>
            <a:round/>
          </a:ln>
        </p:spPr>
        <p:txBody>
          <a:bodyPr anchor="ctr"/>
          <a:p>
            <a:pPr algn="ctr">
              <a:lnSpc>
                <a:spcPct val="120000"/>
              </a:lnSpc>
            </a:pPr>
            <a:endParaRPr>
              <a:latin typeface="思源黑体 CN Regular" panose="020B0500000000000000" charset="-122"/>
              <a:ea typeface="思源黑体 CN Regular" panose="020B0500000000000000" charset="-122"/>
              <a:sym typeface="Arial" panose="020B0604020202020204" pitchFamily="34" charset="0"/>
            </a:endParaRPr>
          </a:p>
        </p:txBody>
      </p:sp>
      <p:sp>
        <p:nvSpPr>
          <p:cNvPr id="18" name="文本框 17"/>
          <p:cNvSpPr txBox="1"/>
          <p:nvPr>
            <p:custDataLst>
              <p:tags r:id="rId3"/>
            </p:custDataLst>
          </p:nvPr>
        </p:nvSpPr>
        <p:spPr bwMode="auto">
          <a:xfrm>
            <a:off x="6235496" y="1348560"/>
            <a:ext cx="4902839" cy="367817"/>
          </a:xfrm>
          <a:prstGeom prst="rect">
            <a:avLst/>
          </a:prstGeom>
          <a:noFill/>
        </p:spPr>
        <p:txBody>
          <a:bodyPr wrap="square" lIns="90000" tIns="46800" rIns="90000" bIns="0" anchor="b" anchorCtr="0">
            <a:normAutofit fontScale="92500" lnSpcReduction="20000"/>
          </a:bodyPr>
          <a:p>
            <a:pPr>
              <a:lnSpc>
                <a:spcPct val="130000"/>
              </a:lnSpc>
            </a:pPr>
            <a:r>
              <a:rPr lang="zh-CN" altLang="en-US" sz="2000" b="1" spc="300">
                <a:solidFill>
                  <a:srgbClr val="1F74AD"/>
                </a:solidFill>
                <a:latin typeface="思源黑体 CN Regular" panose="020B0500000000000000" charset="-122"/>
                <a:ea typeface="思源黑体 CN Regular" panose="020B0500000000000000" charset="-122"/>
                <a:cs typeface="+mn-ea"/>
                <a:sym typeface="Arial" panose="020B0604020202020204" pitchFamily="34" charset="0"/>
              </a:rPr>
              <a:t>2021年问题整改情况</a:t>
            </a:r>
            <a:endParaRPr lang="zh-CN" altLang="en-US" sz="2000" b="1" spc="300">
              <a:solidFill>
                <a:srgbClr val="1F74AD"/>
              </a:solidFill>
              <a:latin typeface="思源黑体 CN Regular" panose="020B0500000000000000" charset="-122"/>
              <a:ea typeface="思源黑体 CN Regular" panose="020B0500000000000000" charset="-122"/>
              <a:cs typeface="+mn-ea"/>
              <a:sym typeface="Arial" panose="020B0604020202020204" pitchFamily="34" charset="0"/>
            </a:endParaRPr>
          </a:p>
        </p:txBody>
      </p:sp>
      <p:sp>
        <p:nvSpPr>
          <p:cNvPr id="19" name="文本框 18"/>
          <p:cNvSpPr txBox="1"/>
          <p:nvPr>
            <p:custDataLst>
              <p:tags r:id="rId4"/>
            </p:custDataLst>
          </p:nvPr>
        </p:nvSpPr>
        <p:spPr bwMode="auto">
          <a:xfrm>
            <a:off x="6235700" y="2132965"/>
            <a:ext cx="4902835" cy="2657475"/>
          </a:xfrm>
          <a:prstGeom prst="rect">
            <a:avLst/>
          </a:prstGeom>
          <a:noFill/>
        </p:spPr>
        <p:txBody>
          <a:bodyPr wrap="square" lIns="90000" tIns="0" rIns="90000" bIns="46800">
            <a:normAutofit/>
          </a:bodyPr>
          <a:p>
            <a:pPr>
              <a:lnSpc>
                <a:spcPct val="120000"/>
              </a:lnSpc>
            </a:pPr>
            <a:r>
              <a:rPr lang="zh-CN" altLang="en-US" sz="1400" spc="150">
                <a:latin typeface="思源黑体 CN Regular" panose="020B0500000000000000" charset="-122"/>
                <a:ea typeface="思源黑体 CN Regular" panose="020B0500000000000000" charset="-122"/>
                <a:sym typeface="Arial" panose="020B0604020202020204" pitchFamily="34" charset="0"/>
              </a:rPr>
              <a:t>1、加大工作人员培训力度。加大对政务公开工作人员的培训力度，以定期开展专题业务培训、举办学习交流会等形式，提高工作人员业务水平。</a:t>
            </a:r>
            <a:endParaRPr lang="zh-CN" altLang="en-US" sz="1400" spc="150">
              <a:latin typeface="思源黑体 CN Regular" panose="020B0500000000000000" charset="-122"/>
              <a:ea typeface="思源黑体 CN Regular" panose="020B0500000000000000" charset="-122"/>
              <a:sym typeface="Arial" panose="020B0604020202020204" pitchFamily="34" charset="0"/>
            </a:endParaRPr>
          </a:p>
          <a:p>
            <a:pPr>
              <a:lnSpc>
                <a:spcPct val="120000"/>
              </a:lnSpc>
            </a:pPr>
            <a:endParaRPr lang="zh-CN" altLang="en-US" sz="1400" spc="150">
              <a:latin typeface="思源黑体 CN Regular" panose="020B0500000000000000" charset="-122"/>
              <a:ea typeface="思源黑体 CN Regular" panose="020B0500000000000000" charset="-122"/>
              <a:sym typeface="Arial" panose="020B0604020202020204" pitchFamily="34" charset="0"/>
            </a:endParaRPr>
          </a:p>
          <a:p>
            <a:pPr>
              <a:lnSpc>
                <a:spcPct val="120000"/>
              </a:lnSpc>
            </a:pPr>
            <a:r>
              <a:rPr lang="zh-CN" altLang="en-US" sz="1400" spc="150">
                <a:latin typeface="思源黑体 CN Regular" panose="020B0500000000000000" charset="-122"/>
                <a:ea typeface="思源黑体 CN Regular" panose="020B0500000000000000" charset="-122"/>
                <a:sym typeface="Arial" panose="020B0604020202020204" pitchFamily="34" charset="0"/>
              </a:rPr>
              <a:t>2、扩大公开范围。丰富公开内容，信息公开内容扩大到社会保障、教育医疗、社会救助等方面的政府信息。</a:t>
            </a:r>
            <a:endParaRPr lang="zh-CN" altLang="en-US" sz="1400" spc="150">
              <a:latin typeface="思源黑体 CN Regular" panose="020B0500000000000000" charset="-122"/>
              <a:ea typeface="思源黑体 CN Regular" panose="020B0500000000000000" charset="-122"/>
              <a:sym typeface="Arial" panose="020B0604020202020204" pitchFamily="34" charset="0"/>
            </a:endParaRPr>
          </a:p>
          <a:p>
            <a:pPr>
              <a:lnSpc>
                <a:spcPct val="120000"/>
              </a:lnSpc>
            </a:pPr>
            <a:endParaRPr lang="zh-CN" altLang="en-US" sz="1400" spc="150">
              <a:latin typeface="思源黑体 CN Regular" panose="020B0500000000000000" charset="-122"/>
              <a:ea typeface="思源黑体 CN Regular" panose="020B0500000000000000" charset="-122"/>
              <a:sym typeface="Arial" panose="020B0604020202020204" pitchFamily="34" charset="0"/>
            </a:endParaRPr>
          </a:p>
          <a:p>
            <a:pPr>
              <a:lnSpc>
                <a:spcPct val="120000"/>
              </a:lnSpc>
            </a:pPr>
            <a:r>
              <a:rPr lang="zh-CN" altLang="en-US" sz="1400" spc="150">
                <a:latin typeface="思源黑体 CN Regular" panose="020B0500000000000000" charset="-122"/>
                <a:ea typeface="思源黑体 CN Regular" panose="020B0500000000000000" charset="-122"/>
                <a:sym typeface="Arial" panose="020B0604020202020204" pitchFamily="34" charset="0"/>
              </a:rPr>
              <a:t>3、采用多样公开形式。采用线上、线下结合的公开形式，线下以宣传标语、政务公开栏等形式进行，线上以微信公众号、政府门户网站等形式进行。</a:t>
            </a:r>
            <a:endParaRPr lang="zh-CN" altLang="en-US" sz="1400" spc="150">
              <a:latin typeface="思源黑体 CN Regular" panose="020B0500000000000000" charset="-122"/>
              <a:ea typeface="思源黑体 CN Regular" panose="020B0500000000000000" charset="-122"/>
              <a:sym typeface="Arial" panose="020B0604020202020204" pitchFamily="34" charset="0"/>
            </a:endParaRPr>
          </a:p>
        </p:txBody>
      </p:sp>
      <p:sp>
        <p:nvSpPr>
          <p:cNvPr id="33" name="立方体 32"/>
          <p:cNvSpPr/>
          <p:nvPr>
            <p:custDataLst>
              <p:tags r:id="rId5"/>
            </p:custDataLst>
          </p:nvPr>
        </p:nvSpPr>
        <p:spPr>
          <a:xfrm>
            <a:off x="2112519" y="1927443"/>
            <a:ext cx="1423797" cy="3413576"/>
          </a:xfrm>
          <a:prstGeom prst="cube">
            <a:avLst>
              <a:gd name="adj" fmla="val 88345"/>
            </a:avLst>
          </a:prstGeom>
          <a:solidFill>
            <a:srgbClr val="69A35B"/>
          </a:solidFill>
          <a:ln>
            <a:noFill/>
          </a:ln>
          <a:effectLst/>
        </p:spPr>
        <p:style>
          <a:lnRef idx="2">
            <a:srgbClr val="1F74AD">
              <a:shade val="50000"/>
            </a:srgbClr>
          </a:lnRef>
          <a:fillRef idx="1">
            <a:srgbClr val="1F74AD"/>
          </a:fillRef>
          <a:effectRef idx="0">
            <a:srgbClr val="1F74AD"/>
          </a:effectRef>
          <a:fontRef idx="minor">
            <a:sysClr val="window" lastClr="FFFFFF"/>
          </a:fontRef>
        </p:style>
        <p:txBody>
          <a:bodyPr anchor="ctr"/>
          <a:p>
            <a:pPr algn="ctr">
              <a:lnSpc>
                <a:spcPct val="120000"/>
              </a:lnSpc>
            </a:pPr>
            <a:endParaRPr dirty="0">
              <a:latin typeface="思源黑体 CN Regular" panose="020B0500000000000000" charset="-122"/>
              <a:ea typeface="思源黑体 CN Regular" panose="020B0500000000000000" charset="-122"/>
              <a:sym typeface="Arial" panose="020B0604020202020204" pitchFamily="34" charset="0"/>
            </a:endParaRPr>
          </a:p>
        </p:txBody>
      </p:sp>
      <p:sp>
        <p:nvSpPr>
          <p:cNvPr id="34" name="立方体 33"/>
          <p:cNvSpPr/>
          <p:nvPr>
            <p:custDataLst>
              <p:tags r:id="rId6"/>
            </p:custDataLst>
          </p:nvPr>
        </p:nvSpPr>
        <p:spPr>
          <a:xfrm>
            <a:off x="2787781" y="2240821"/>
            <a:ext cx="1298725" cy="3113530"/>
          </a:xfrm>
          <a:prstGeom prst="cube">
            <a:avLst>
              <a:gd name="adj" fmla="val 88345"/>
            </a:avLst>
          </a:prstGeom>
          <a:solidFill>
            <a:srgbClr val="1AA3AA"/>
          </a:solidFill>
          <a:ln>
            <a:noFill/>
          </a:ln>
          <a:effectLst/>
        </p:spPr>
        <p:style>
          <a:lnRef idx="2">
            <a:srgbClr val="1F74AD">
              <a:shade val="50000"/>
            </a:srgbClr>
          </a:lnRef>
          <a:fillRef idx="1">
            <a:srgbClr val="1F74AD"/>
          </a:fillRef>
          <a:effectRef idx="0">
            <a:srgbClr val="1F74AD"/>
          </a:effectRef>
          <a:fontRef idx="minor">
            <a:sysClr val="window" lastClr="FFFFFF"/>
          </a:fontRef>
        </p:style>
        <p:txBody>
          <a:bodyPr anchor="ctr"/>
          <a:p>
            <a:pPr algn="ctr">
              <a:lnSpc>
                <a:spcPct val="120000"/>
              </a:lnSpc>
            </a:pPr>
            <a:endParaRPr>
              <a:latin typeface="思源黑体 CN Regular" panose="020B0500000000000000" charset="-122"/>
              <a:ea typeface="思源黑体 CN Regular" panose="020B0500000000000000" charset="-122"/>
              <a:sym typeface="Arial" panose="020B0604020202020204" pitchFamily="34" charset="0"/>
            </a:endParaRPr>
          </a:p>
        </p:txBody>
      </p:sp>
      <p:sp>
        <p:nvSpPr>
          <p:cNvPr id="35" name="立方体 34"/>
          <p:cNvSpPr/>
          <p:nvPr>
            <p:custDataLst>
              <p:tags r:id="rId7"/>
            </p:custDataLst>
          </p:nvPr>
        </p:nvSpPr>
        <p:spPr>
          <a:xfrm>
            <a:off x="3421351" y="2538274"/>
            <a:ext cx="1169232" cy="2803377"/>
          </a:xfrm>
          <a:prstGeom prst="cube">
            <a:avLst>
              <a:gd name="adj" fmla="val 85731"/>
            </a:avLst>
          </a:prstGeom>
          <a:solidFill>
            <a:srgbClr val="3498DB"/>
          </a:solidFill>
          <a:ln>
            <a:noFill/>
          </a:ln>
          <a:effectLst/>
        </p:spPr>
        <p:style>
          <a:lnRef idx="2">
            <a:srgbClr val="1F74AD">
              <a:shade val="50000"/>
            </a:srgbClr>
          </a:lnRef>
          <a:fillRef idx="1">
            <a:srgbClr val="1F74AD"/>
          </a:fillRef>
          <a:effectRef idx="0">
            <a:srgbClr val="1F74AD"/>
          </a:effectRef>
          <a:fontRef idx="minor">
            <a:sysClr val="window" lastClr="FFFFFF"/>
          </a:fontRef>
        </p:style>
        <p:txBody>
          <a:bodyPr anchor="ctr"/>
          <a:p>
            <a:pPr algn="ctr">
              <a:lnSpc>
                <a:spcPct val="120000"/>
              </a:lnSpc>
            </a:pPr>
            <a:endParaRPr>
              <a:latin typeface="思源黑体 CN Regular" panose="020B0500000000000000" charset="-122"/>
              <a:ea typeface="思源黑体 CN Regular" panose="020B0500000000000000" charset="-122"/>
              <a:sym typeface="Arial" panose="020B0604020202020204" pitchFamily="34" charset="0"/>
            </a:endParaRPr>
          </a:p>
        </p:txBody>
      </p:sp>
      <p:sp>
        <p:nvSpPr>
          <p:cNvPr id="36" name="立方体 35"/>
          <p:cNvSpPr/>
          <p:nvPr>
            <p:custDataLst>
              <p:tags r:id="rId8"/>
            </p:custDataLst>
          </p:nvPr>
        </p:nvSpPr>
        <p:spPr>
          <a:xfrm>
            <a:off x="3973436" y="3018347"/>
            <a:ext cx="968991" cy="2323303"/>
          </a:xfrm>
          <a:prstGeom prst="cube">
            <a:avLst>
              <a:gd name="adj" fmla="val 85731"/>
            </a:avLst>
          </a:prstGeom>
          <a:ln>
            <a:noFill/>
          </a:ln>
          <a:effectLst/>
        </p:spPr>
        <p:style>
          <a:lnRef idx="2">
            <a:srgbClr val="1F74AD">
              <a:shade val="50000"/>
            </a:srgbClr>
          </a:lnRef>
          <a:fillRef idx="1">
            <a:srgbClr val="1F74AD"/>
          </a:fillRef>
          <a:effectRef idx="0">
            <a:srgbClr val="1F74AD"/>
          </a:effectRef>
          <a:fontRef idx="minor">
            <a:sysClr val="window" lastClr="FFFFFF"/>
          </a:fontRef>
        </p:style>
        <p:txBody>
          <a:bodyPr anchor="ctr"/>
          <a:p>
            <a:pPr algn="ctr">
              <a:lnSpc>
                <a:spcPct val="120000"/>
              </a:lnSpc>
            </a:pPr>
            <a:endParaRPr>
              <a:latin typeface="思源黑体 CN Regular" panose="020B0500000000000000" charset="-122"/>
              <a:ea typeface="思源黑体 CN Regular" panose="020B0500000000000000" charset="-122"/>
              <a:sym typeface="Arial" panose="020B0604020202020204" pitchFamily="34" charset="0"/>
            </a:endParaRPr>
          </a:p>
        </p:txBody>
      </p:sp>
      <p:sp>
        <p:nvSpPr>
          <p:cNvPr id="40" name="矩形 39"/>
          <p:cNvSpPr/>
          <p:nvPr/>
        </p:nvSpPr>
        <p:spPr>
          <a:xfrm>
            <a:off x="0" y="0"/>
            <a:ext cx="12192000" cy="49847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sp>
        <p:nvSpPr>
          <p:cNvPr id="42" name="文本框 41"/>
          <p:cNvSpPr txBox="1"/>
          <p:nvPr/>
        </p:nvSpPr>
        <p:spPr>
          <a:xfrm>
            <a:off x="225425" y="19050"/>
            <a:ext cx="4915535" cy="460375"/>
          </a:xfrm>
          <a:prstGeom prst="rect">
            <a:avLst/>
          </a:prstGeom>
          <a:noFill/>
        </p:spPr>
        <p:txBody>
          <a:bodyPr wrap="square" rtlCol="0">
            <a:spAutoFit/>
          </a:bodyPr>
          <a:p>
            <a:r>
              <a:rPr lang="en-US" altLang="zh-CN" sz="2400" b="1">
                <a:solidFill>
                  <a:schemeClr val="accent2">
                    <a:lumMod val="40000"/>
                    <a:lumOff val="60000"/>
                  </a:schemeClr>
                </a:solidFill>
                <a:latin typeface="思源黑体 CN Regular" panose="020B0500000000000000" charset="-122"/>
                <a:ea typeface="思源黑体 CN Regular" panose="020B0500000000000000" charset="-122"/>
                <a:cs typeface="Calibri Light" panose="020F0302020204030204" charset="0"/>
              </a:rPr>
              <a:t>五、存在的主要问题及改进情况</a:t>
            </a:r>
            <a:endParaRPr lang="en-US" altLang="zh-CN" sz="2400" b="1">
              <a:solidFill>
                <a:schemeClr val="accent2">
                  <a:lumMod val="40000"/>
                  <a:lumOff val="60000"/>
                </a:schemeClr>
              </a:solidFill>
              <a:latin typeface="思源黑体 CN Regular" panose="020B0500000000000000" charset="-122"/>
              <a:ea typeface="思源黑体 CN Regular" panose="020B0500000000000000" charset="-122"/>
              <a:cs typeface="Calibri Light" panose="020F0302020204030204" charset="0"/>
            </a:endParaRPr>
          </a:p>
        </p:txBody>
      </p:sp>
      <p:sp>
        <p:nvSpPr>
          <p:cNvPr id="41" name="矩形 40"/>
          <p:cNvSpPr/>
          <p:nvPr/>
        </p:nvSpPr>
        <p:spPr>
          <a:xfrm>
            <a:off x="0" y="6359525"/>
            <a:ext cx="12192000" cy="49847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思源黑体 CN Regular" panose="020B0500000000000000" charset="-122"/>
              <a:ea typeface="思源黑体 CN Regular" panose="020B0500000000000000" charset="-122"/>
            </a:endParaRPr>
          </a:p>
        </p:txBody>
      </p:sp>
    </p:spTree>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5_2"/>
  <p:tag name="KSO_WM_UNIT_ID" val="diagram20187706_5*l_h_i*1_5_2"/>
  <p:tag name="KSO_WM_TEMPLATE_CATEGORY" val="diagram"/>
  <p:tag name="KSO_WM_TEMPLATE_INDEX" val="20187706"/>
  <p:tag name="KSO_WM_UNIT_LAYERLEVEL" val="1_1_1"/>
  <p:tag name="KSO_WM_TAG_VERSION" val="1.0"/>
  <p:tag name="KSO_WM_BEAUTIFY_FLAG" val="#wm#"/>
  <p:tag name="KSO_WM_UNIT_FILL_FORE_SCHEMECOLOR_INDEX" val="9"/>
  <p:tag name="KSO_WM_UNIT_FILL_TYPE" val="1"/>
  <p:tag name="KSO_WM_UNIT_TEXT_FILL_FORE_SCHEMECOLOR_INDEX" val="10"/>
  <p:tag name="KSO_WM_UNIT_TEXT_FILL_TYPE" val="1"/>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2"/>
  <p:tag name="KSO_WM_UNIT_ID" val="diagram20187706_5*l_h_i*1_2_2"/>
  <p:tag name="KSO_WM_TEMPLATE_CATEGORY" val="diagram"/>
  <p:tag name="KSO_WM_TEMPLATE_INDEX" val="20187706"/>
  <p:tag name="KSO_WM_UNIT_LAYERLEVEL" val="1_1_1"/>
  <p:tag name="KSO_WM_TAG_VERSION" val="1.0"/>
  <p:tag name="KSO_WM_BEAUTIFY_FLAG" val="#wm#"/>
  <p:tag name="KSO_WM_UNIT_FILL_FORE_SCHEMECOLOR_INDEX" val="6"/>
  <p:tag name="KSO_WM_UNIT_FILL_TYPE" val="1"/>
  <p:tag name="KSO_WM_UNIT_TEXT_FILL_FORE_SCHEMECOLOR_INDEX" val="2"/>
  <p:tag name="KSO_WM_UNIT_TEXT_FILL_TYPE" val="1"/>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20187706_5*l_h_i*1_1_2"/>
  <p:tag name="KSO_WM_TEMPLATE_CATEGORY" val="diagram"/>
  <p:tag name="KSO_WM_TEMPLATE_INDEX" val="20187706"/>
  <p:tag name="KSO_WM_UNIT_LAYERLEVEL" val="1_1_1"/>
  <p:tag name="KSO_WM_TAG_VERSION" val="1.0"/>
  <p:tag name="KSO_WM_BEAUTIFY_FLAG" val="#wm#"/>
  <p:tag name="KSO_WM_UNIT_FILL_FORE_SCHEMECOLOR_INDEX" val="5"/>
  <p:tag name="KSO_WM_UNIT_FILL_TYPE" val="1"/>
  <p:tag name="KSO_WM_UNIT_TEXT_FILL_FORE_SCHEMECOLOR_INDEX" val="2"/>
  <p:tag name="KSO_WM_UNIT_TEXT_FILL_TYPE" val="1"/>
</p:tagLst>
</file>

<file path=ppt/tags/tag12.xml><?xml version="1.0" encoding="utf-8"?>
<p:tagLst xmlns:p="http://schemas.openxmlformats.org/presentationml/2006/main">
  <p:tag name="KSO_WM_UNIT_TABLE_BEAUTIFY" val="smartTable{ae61e819-8245-4254-8090-1582cf6db973}"/>
  <p:tag name="TABLE_ENDDRAG_ORIGIN_RECT" val="581*353"/>
  <p:tag name="TABLE_ENDDRAG_RECT" val="168*92*581*353"/>
</p:tagLst>
</file>

<file path=ppt/tags/tag13.xml><?xml version="1.0" encoding="utf-8"?>
<p:tagLst xmlns:p="http://schemas.openxmlformats.org/presentationml/2006/main">
  <p:tag name="KSO_WM_UNIT_TABLE_BEAUTIFY" val="smartTable{adce4001-b010-42c4-baa4-df5c524d1a79}"/>
  <p:tag name="TABLE_ENDDRAG_ORIGIN_RECT" val="632*462"/>
  <p:tag name="TABLE_ENDDRAG_RECT" val="134*39*632*462"/>
</p:tagLst>
</file>

<file path=ppt/tags/tag14.xml><?xml version="1.0" encoding="utf-8"?>
<p:tagLst xmlns:p="http://schemas.openxmlformats.org/presentationml/2006/main">
  <p:tag name="KSO_WM_UNIT_TABLE_BEAUTIFY" val="smartTable{a918cbef-6b41-402d-b1b3-9ce0a11f5633}"/>
  <p:tag name="TABLE_ENDDRAG_ORIGIN_RECT" val="618*295"/>
  <p:tag name="TABLE_ENDDRAG_RECT" val="175*110*618*295"/>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5_2"/>
  <p:tag name="KSO_WM_UNIT_ID" val="diagram20187706_5*l_h_i*1_5_2"/>
  <p:tag name="KSO_WM_TEMPLATE_CATEGORY" val="diagram"/>
  <p:tag name="KSO_WM_TEMPLATE_INDEX" val="20187706"/>
  <p:tag name="KSO_WM_UNIT_LAYERLEVEL" val="1_1_1"/>
  <p:tag name="KSO_WM_TAG_VERSION" val="1.0"/>
  <p:tag name="KSO_WM_BEAUTIFY_FLAG" val="#wm#"/>
  <p:tag name="KSO_WM_UNIT_FILL_FORE_SCHEMECOLOR_INDEX" val="9"/>
  <p:tag name="KSO_WM_UNIT_FILL_TYPE" val="1"/>
  <p:tag name="KSO_WM_UNIT_TEXT_FILL_FORE_SCHEMECOLOR_INDEX" val="10"/>
  <p:tag name="KSO_WM_UNIT_TEXT_FILL_TYPE" val="1"/>
  <p:tag name="KSO_WM_UNIT_USESOURCEFORMAT_APPLY" val="1"/>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ID" val="diagram20187706_5*l_h_i*1_1_1"/>
  <p:tag name="KSO_WM_TEMPLATE_CATEGORY" val="diagram"/>
  <p:tag name="KSO_WM_TEMPLATE_INDEX" val="20187706"/>
  <p:tag name="KSO_WM_UNIT_LAYERLEVEL" val="1_1_1"/>
  <p:tag name="KSO_WM_TAG_VERSION" val="1.0"/>
  <p:tag name="KSO_WM_BEAUTIFY_FLAG" val="#wm#"/>
  <p:tag name="KSO_WM_UNIT_FILL_FORE_SCHEMECOLOR_INDEX" val="5"/>
  <p:tag name="KSO_WM_UNIT_FILL_TYPE" val="1"/>
  <p:tag name="KSO_WM_UNIT_TEXT_FILL_FORE_SCHEMECOLOR_INDEX" val="13"/>
  <p:tag name="KSO_WM_UNIT_TEXT_FILL_TYPE" val="1"/>
  <p:tag name="KSO_WM_UNIT_USESOURCEFORMAT_APPLY" val="1"/>
</p:tagLst>
</file>

<file path=ppt/tags/tag17.xml><?xml version="1.0" encoding="utf-8"?>
<p:tagLst xmlns:p="http://schemas.openxmlformats.org/presentationml/2006/main">
  <p:tag name="KSO_WM_UNIT_ISCONTENTSTITLE" val="0"/>
  <p:tag name="KSO_WM_UNIT_NOCLEAR" val="0"/>
  <p:tag name="KSO_WM_UNIT_VALUE" val="18"/>
  <p:tag name="KSO_WM_UNIT_HIGHLIGHT" val="0"/>
  <p:tag name="KSO_WM_UNIT_COMPATIBLE" val="0"/>
  <p:tag name="KSO_WM_UNIT_DIAGRAM_ISNUMVISUAL" val="0"/>
  <p:tag name="KSO_WM_UNIT_DIAGRAM_ISREFERUNIT" val="0"/>
  <p:tag name="KSO_WM_DIAGRAM_GROUP_CODE" val="l1-1"/>
  <p:tag name="KSO_WM_UNIT_TYPE" val="l_h_a"/>
  <p:tag name="KSO_WM_UNIT_INDEX" val="1_1_1"/>
  <p:tag name="KSO_WM_UNIT_ID" val="diagram20187706_5*l_h_a*1_1_1"/>
  <p:tag name="KSO_WM_TEMPLATE_CATEGORY" val="diagram"/>
  <p:tag name="KSO_WM_TEMPLATE_INDEX" val="20187706"/>
  <p:tag name="KSO_WM_UNIT_LAYERLEVEL" val="1_1_1"/>
  <p:tag name="KSO_WM_TAG_VERSION" val="1.0"/>
  <p:tag name="KSO_WM_BEAUTIFY_FLAG" val="#wm#"/>
  <p:tag name="KSO_WM_UNIT_PRESET_TEXT" val="添加标题"/>
  <p:tag name="KSO_WM_UNIT_TEXT_FILL_FORE_SCHEMECOLOR_INDEX" val="5"/>
  <p:tag name="KSO_WM_UNIT_TEXT_FILL_TYPE" val="1"/>
  <p:tag name="KSO_WM_UNIT_USESOURCEFORMAT_APPLY" val="1"/>
</p:tagLst>
</file>

<file path=ppt/tags/tag18.xml><?xml version="1.0" encoding="utf-8"?>
<p:tagLst xmlns:p="http://schemas.openxmlformats.org/presentationml/2006/main">
  <p:tag name="KSO_WM_UNIT_NOCLEAR" val="0"/>
  <p:tag name="KSO_WM_UNIT_VALUE" val="24"/>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20187706_5*l_h_f*1_1_1"/>
  <p:tag name="KSO_WM_TEMPLATE_CATEGORY" val="diagram"/>
  <p:tag name="KSO_WM_TEMPLATE_INDEX" val="20187706"/>
  <p:tag name="KSO_WM_UNIT_LAYERLEVEL" val="1_1_1"/>
  <p:tag name="KSO_WM_TAG_VERSION" val="1.0"/>
  <p:tag name="KSO_WM_BEAUTIFY_FLAG" val="#wm#"/>
  <p:tag name="KSO_WM_UNIT_PRESET_TEXT" val="单击此处添加文本具体内容，简明扼要的阐述您的观点。"/>
  <p:tag name="KSO_WM_UNIT_TEXT_FILL_FORE_SCHEMECOLOR_INDEX" val="13"/>
  <p:tag name="KSO_WM_UNIT_TEXT_FILL_TYPE" val="1"/>
  <p:tag name="KSO_WM_UNIT_USESOURCEFORMAT_APPLY" val="1"/>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4_2"/>
  <p:tag name="KSO_WM_UNIT_ID" val="diagram20187706_5*l_h_i*1_4_2"/>
  <p:tag name="KSO_WM_TEMPLATE_CATEGORY" val="diagram"/>
  <p:tag name="KSO_WM_TEMPLATE_INDEX" val="20187706"/>
  <p:tag name="KSO_WM_UNIT_LAYERLEVEL" val="1_1_1"/>
  <p:tag name="KSO_WM_TAG_VERSION" val="1.0"/>
  <p:tag name="KSO_WM_BEAUTIFY_FLAG" val="#wm#"/>
  <p:tag name="KSO_WM_UNIT_FILL_FORE_SCHEMECOLOR_INDEX" val="8"/>
  <p:tag name="KSO_WM_UNIT_FILL_TYPE" val="1"/>
  <p:tag name="KSO_WM_UNIT_TEXT_FILL_FORE_SCHEMECOLOR_INDEX" val="2"/>
  <p:tag name="KSO_WM_UNIT_TEXT_FILL_TYPE" val="1"/>
  <p:tag name="KSO_WM_UNIT_USESOURCEFORMAT_APPLY" val="1"/>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ID" val="diagram20187706_5*l_h_i*1_1_1"/>
  <p:tag name="KSO_WM_TEMPLATE_CATEGORY" val="diagram"/>
  <p:tag name="KSO_WM_TEMPLATE_INDEX" val="20187706"/>
  <p:tag name="KSO_WM_UNIT_LAYERLEVEL" val="1_1_1"/>
  <p:tag name="KSO_WM_TAG_VERSION" val="1.0"/>
  <p:tag name="KSO_WM_BEAUTIFY_FLAG" val="#wm#"/>
  <p:tag name="KSO_WM_UNIT_FILL_FORE_SCHEMECOLOR_INDEX" val="5"/>
  <p:tag name="KSO_WM_UNIT_FILL_TYPE" val="1"/>
  <p:tag name="KSO_WM_UNIT_TEXT_FILL_FORE_SCHEMECOLOR_INDEX" val="13"/>
  <p:tag name="KSO_WM_UNIT_TEXT_FILL_TYPE" val="1"/>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2"/>
  <p:tag name="KSO_WM_UNIT_ID" val="diagram20187706_5*l_h_i*1_3_2"/>
  <p:tag name="KSO_WM_TEMPLATE_CATEGORY" val="diagram"/>
  <p:tag name="KSO_WM_TEMPLATE_INDEX" val="20187706"/>
  <p:tag name="KSO_WM_UNIT_LAYERLEVEL" val="1_1_1"/>
  <p:tag name="KSO_WM_TAG_VERSION" val="1.0"/>
  <p:tag name="KSO_WM_BEAUTIFY_FLAG" val="#wm#"/>
  <p:tag name="KSO_WM_UNIT_FILL_FORE_SCHEMECOLOR_INDEX" val="7"/>
  <p:tag name="KSO_WM_UNIT_FILL_TYPE" val="1"/>
  <p:tag name="KSO_WM_UNIT_TEXT_FILL_FORE_SCHEMECOLOR_INDEX" val="2"/>
  <p:tag name="KSO_WM_UNIT_TEXT_FILL_TYPE" val="1"/>
  <p:tag name="KSO_WM_UNIT_USESOURCEFORMAT_APPLY" val="1"/>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2"/>
  <p:tag name="KSO_WM_UNIT_ID" val="diagram20187706_5*l_h_i*1_2_2"/>
  <p:tag name="KSO_WM_TEMPLATE_CATEGORY" val="diagram"/>
  <p:tag name="KSO_WM_TEMPLATE_INDEX" val="20187706"/>
  <p:tag name="KSO_WM_UNIT_LAYERLEVEL" val="1_1_1"/>
  <p:tag name="KSO_WM_TAG_VERSION" val="1.0"/>
  <p:tag name="KSO_WM_BEAUTIFY_FLAG" val="#wm#"/>
  <p:tag name="KSO_WM_UNIT_FILL_FORE_SCHEMECOLOR_INDEX" val="6"/>
  <p:tag name="KSO_WM_UNIT_FILL_TYPE" val="1"/>
  <p:tag name="KSO_WM_UNIT_TEXT_FILL_FORE_SCHEMECOLOR_INDEX" val="2"/>
  <p:tag name="KSO_WM_UNIT_TEXT_FILL_TYPE" val="1"/>
  <p:tag name="KSO_WM_UNIT_USESOURCEFORMAT_APPLY" val="1"/>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20187706_5*l_h_i*1_1_2"/>
  <p:tag name="KSO_WM_TEMPLATE_CATEGORY" val="diagram"/>
  <p:tag name="KSO_WM_TEMPLATE_INDEX" val="20187706"/>
  <p:tag name="KSO_WM_UNIT_LAYERLEVEL" val="1_1_1"/>
  <p:tag name="KSO_WM_TAG_VERSION" val="1.0"/>
  <p:tag name="KSO_WM_BEAUTIFY_FLAG" val="#wm#"/>
  <p:tag name="KSO_WM_UNIT_FILL_FORE_SCHEMECOLOR_INDEX" val="5"/>
  <p:tag name="KSO_WM_UNIT_FILL_TYPE" val="1"/>
  <p:tag name="KSO_WM_UNIT_TEXT_FILL_FORE_SCHEMECOLOR_INDEX" val="2"/>
  <p:tag name="KSO_WM_UNIT_TEXT_FILL_TYPE" val="1"/>
  <p:tag name="KSO_WM_UNIT_USESOURCEFORMAT_APPLY" val="1"/>
</p:tagLst>
</file>

<file path=ppt/tags/tag23.xml><?xml version="1.0" encoding="utf-8"?>
<p:tagLst xmlns:p="http://schemas.openxmlformats.org/presentationml/2006/main">
  <p:tag name="KSO_WPP_MARK_KEY" val="dcc267ed-c13f-4e17-866c-d2668f8a23fa"/>
  <p:tag name="COMMONDATA" val="eyJjb3VudCI6MSwiaGRpZCI6IjE1ZjE2MGYyMzI5NDRjMjA5NDk5ODhhYTkxNjYwMzFhIiwidXNlckNvdW50IjoxfQ=="/>
</p:tagLst>
</file>

<file path=ppt/tags/tag3.xml><?xml version="1.0" encoding="utf-8"?>
<p:tagLst xmlns:p="http://schemas.openxmlformats.org/presentationml/2006/main">
  <p:tag name="KSO_WM_UNIT_ISCONTENTSTITLE" val="0"/>
  <p:tag name="KSO_WM_UNIT_NOCLEAR" val="0"/>
  <p:tag name="KSO_WM_UNIT_VALUE" val="18"/>
  <p:tag name="KSO_WM_UNIT_HIGHLIGHT" val="0"/>
  <p:tag name="KSO_WM_UNIT_COMPATIBLE" val="0"/>
  <p:tag name="KSO_WM_UNIT_DIAGRAM_ISNUMVISUAL" val="0"/>
  <p:tag name="KSO_WM_UNIT_DIAGRAM_ISREFERUNIT" val="0"/>
  <p:tag name="KSO_WM_DIAGRAM_GROUP_CODE" val="l1-1"/>
  <p:tag name="KSO_WM_UNIT_TYPE" val="l_h_a"/>
  <p:tag name="KSO_WM_UNIT_INDEX" val="1_1_1"/>
  <p:tag name="KSO_WM_UNIT_ID" val="diagram20187706_5*l_h_a*1_1_1"/>
  <p:tag name="KSO_WM_TEMPLATE_CATEGORY" val="diagram"/>
  <p:tag name="KSO_WM_TEMPLATE_INDEX" val="20187706"/>
  <p:tag name="KSO_WM_UNIT_LAYERLEVEL" val="1_1_1"/>
  <p:tag name="KSO_WM_TAG_VERSION" val="1.0"/>
  <p:tag name="KSO_WM_BEAUTIFY_FLAG" val="#wm#"/>
  <p:tag name="KSO_WM_UNIT_PRESET_TEXT" val="添加标题"/>
  <p:tag name="KSO_WM_UNIT_TEXT_FILL_FORE_SCHEMECOLOR_INDEX" val="5"/>
  <p:tag name="KSO_WM_UNIT_TEXT_FILL_TYPE" val="1"/>
</p:tagLst>
</file>

<file path=ppt/tags/tag4.xml><?xml version="1.0" encoding="utf-8"?>
<p:tagLst xmlns:p="http://schemas.openxmlformats.org/presentationml/2006/main">
  <p:tag name="KSO_WM_UNIT_NOCLEAR" val="0"/>
  <p:tag name="KSO_WM_UNIT_VALUE" val="24"/>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20187706_5*l_h_f*1_1_1"/>
  <p:tag name="KSO_WM_TEMPLATE_CATEGORY" val="diagram"/>
  <p:tag name="KSO_WM_TEMPLATE_INDEX" val="20187706"/>
  <p:tag name="KSO_WM_UNIT_LAYERLEVEL" val="1_1_1"/>
  <p:tag name="KSO_WM_TAG_VERSION" val="1.0"/>
  <p:tag name="KSO_WM_BEAUTIFY_FLAG" val="#wm#"/>
  <p:tag name="KSO_WM_UNIT_PRESET_TEXT" val="单击此处添加文本具体内容，简明扼要的阐述您的观点。"/>
  <p:tag name="KSO_WM_UNIT_TEXT_FILL_FORE_SCHEMECOLOR_INDEX" val="13"/>
  <p:tag name="KSO_WM_UNIT_TEXT_FILL_TYPE" val="1"/>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1"/>
  <p:tag name="KSO_WM_UNIT_ID" val="diagram20187706_5*l_h_i*1_3_1"/>
  <p:tag name="KSO_WM_TEMPLATE_CATEGORY" val="diagram"/>
  <p:tag name="KSO_WM_TEMPLATE_INDEX" val="20187706"/>
  <p:tag name="KSO_WM_UNIT_LAYERLEVEL" val="1_1_1"/>
  <p:tag name="KSO_WM_TAG_VERSION" val="1.0"/>
  <p:tag name="KSO_WM_BEAUTIFY_FLAG" val="#wm#"/>
  <p:tag name="KSO_WM_UNIT_FILL_FORE_SCHEMECOLOR_INDEX" val="7"/>
  <p:tag name="KSO_WM_UNIT_FILL_TYPE" val="1"/>
  <p:tag name="KSO_WM_UNIT_TEXT_FILL_FORE_SCHEMECOLOR_INDEX" val="13"/>
  <p:tag name="KSO_WM_UNIT_TEXT_FILL_TYPE" val="1"/>
</p:tagLst>
</file>

<file path=ppt/tags/tag6.xml><?xml version="1.0" encoding="utf-8"?>
<p:tagLst xmlns:p="http://schemas.openxmlformats.org/presentationml/2006/main">
  <p:tag name="KSO_WM_UNIT_ISCONTENTSTITLE" val="0"/>
  <p:tag name="KSO_WM_UNIT_NOCLEAR" val="0"/>
  <p:tag name="KSO_WM_UNIT_VALUE" val="18"/>
  <p:tag name="KSO_WM_UNIT_HIGHLIGHT" val="0"/>
  <p:tag name="KSO_WM_UNIT_COMPATIBLE" val="0"/>
  <p:tag name="KSO_WM_UNIT_DIAGRAM_ISNUMVISUAL" val="0"/>
  <p:tag name="KSO_WM_UNIT_DIAGRAM_ISREFERUNIT" val="0"/>
  <p:tag name="KSO_WM_DIAGRAM_GROUP_CODE" val="l1-1"/>
  <p:tag name="KSO_WM_UNIT_TYPE" val="l_h_a"/>
  <p:tag name="KSO_WM_UNIT_INDEX" val="1_3_1"/>
  <p:tag name="KSO_WM_UNIT_ID" val="diagram20187706_5*l_h_a*1_3_1"/>
  <p:tag name="KSO_WM_TEMPLATE_CATEGORY" val="diagram"/>
  <p:tag name="KSO_WM_TEMPLATE_INDEX" val="20187706"/>
  <p:tag name="KSO_WM_UNIT_LAYERLEVEL" val="1_1_1"/>
  <p:tag name="KSO_WM_TAG_VERSION" val="1.0"/>
  <p:tag name="KSO_WM_BEAUTIFY_FLAG" val="#wm#"/>
  <p:tag name="KSO_WM_UNIT_PRESET_TEXT" val="添加标题"/>
  <p:tag name="KSO_WM_UNIT_TEXT_FILL_FORE_SCHEMECOLOR_INDEX" val="7"/>
  <p:tag name="KSO_WM_UNIT_TEXT_FILL_TYPE" val="1"/>
</p:tagLst>
</file>

<file path=ppt/tags/tag7.xml><?xml version="1.0" encoding="utf-8"?>
<p:tagLst xmlns:p="http://schemas.openxmlformats.org/presentationml/2006/main">
  <p:tag name="KSO_WM_UNIT_NOCLEAR" val="0"/>
  <p:tag name="KSO_WM_UNIT_VALUE" val="24"/>
  <p:tag name="KSO_WM_UNIT_HIGHLIGHT" val="0"/>
  <p:tag name="KSO_WM_UNIT_COMPATIBLE" val="0"/>
  <p:tag name="KSO_WM_UNIT_DIAGRAM_ISNUMVISUAL" val="0"/>
  <p:tag name="KSO_WM_UNIT_DIAGRAM_ISREFERUNIT" val="0"/>
  <p:tag name="KSO_WM_DIAGRAM_GROUP_CODE" val="l1-1"/>
  <p:tag name="KSO_WM_UNIT_TYPE" val="l_h_f"/>
  <p:tag name="KSO_WM_UNIT_INDEX" val="1_3_1"/>
  <p:tag name="KSO_WM_UNIT_ID" val="diagram20187706_5*l_h_f*1_3_1"/>
  <p:tag name="KSO_WM_TEMPLATE_CATEGORY" val="diagram"/>
  <p:tag name="KSO_WM_TEMPLATE_INDEX" val="20187706"/>
  <p:tag name="KSO_WM_UNIT_LAYERLEVEL" val="1_1_1"/>
  <p:tag name="KSO_WM_TAG_VERSION" val="1.0"/>
  <p:tag name="KSO_WM_BEAUTIFY_FLAG" val="#wm#"/>
  <p:tag name="KSO_WM_UNIT_PRESET_TEXT" val="单击此处添加文本具体内容，简明扼要的阐述您的观点。"/>
  <p:tag name="KSO_WM_UNIT_TEXT_FILL_FORE_SCHEMECOLOR_INDEX" val="13"/>
  <p:tag name="KSO_WM_UNIT_TEXT_FILL_TYPE" val="1"/>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4_2"/>
  <p:tag name="KSO_WM_UNIT_ID" val="diagram20187706_5*l_h_i*1_4_2"/>
  <p:tag name="KSO_WM_TEMPLATE_CATEGORY" val="diagram"/>
  <p:tag name="KSO_WM_TEMPLATE_INDEX" val="20187706"/>
  <p:tag name="KSO_WM_UNIT_LAYERLEVEL" val="1_1_1"/>
  <p:tag name="KSO_WM_TAG_VERSION" val="1.0"/>
  <p:tag name="KSO_WM_BEAUTIFY_FLAG" val="#wm#"/>
  <p:tag name="KSO_WM_UNIT_FILL_FORE_SCHEMECOLOR_INDEX" val="8"/>
  <p:tag name="KSO_WM_UNIT_FILL_TYPE" val="1"/>
  <p:tag name="KSO_WM_UNIT_TEXT_FILL_FORE_SCHEMECOLOR_INDEX" val="2"/>
  <p:tag name="KSO_WM_UNIT_TEXT_FILL_TYPE" val="1"/>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2"/>
  <p:tag name="KSO_WM_UNIT_ID" val="diagram20187706_5*l_h_i*1_3_2"/>
  <p:tag name="KSO_WM_TEMPLATE_CATEGORY" val="diagram"/>
  <p:tag name="KSO_WM_TEMPLATE_INDEX" val="20187706"/>
  <p:tag name="KSO_WM_UNIT_LAYERLEVEL" val="1_1_1"/>
  <p:tag name="KSO_WM_TAG_VERSION" val="1.0"/>
  <p:tag name="KSO_WM_BEAUTIFY_FLAG" val="#wm#"/>
  <p:tag name="KSO_WM_UNIT_FILL_FORE_SCHEMECOLOR_INDEX" val="7"/>
  <p:tag name="KSO_WM_UNIT_FILL_TYPE" val="1"/>
  <p:tag name="KSO_WM_UNIT_TEXT_FILL_FORE_SCHEMECOLOR_INDEX" val="2"/>
  <p:tag name="KSO_WM_UNIT_TEXT_FILL_TYPE" val="1"/>
</p:tagLst>
</file>

<file path=ppt/theme/theme1.xml><?xml version="1.0" encoding="utf-8"?>
<a:theme xmlns:a="http://schemas.openxmlformats.org/drawingml/2006/main" name="默认设计模板">
  <a:themeElements>
    <a:clrScheme name="水天一色">
      <a:dk1>
        <a:srgbClr val="000000"/>
      </a:dk1>
      <a:lt1>
        <a:srgbClr val="FFFFFF"/>
      </a:lt1>
      <a:dk2>
        <a:srgbClr val="D0D9E8"/>
      </a:dk2>
      <a:lt2>
        <a:srgbClr val="B6CDE8"/>
      </a:lt2>
      <a:accent1>
        <a:srgbClr val="94B9E5"/>
      </a:accent1>
      <a:accent2>
        <a:srgbClr val="6C99DA"/>
      </a:accent2>
      <a:accent3>
        <a:srgbClr val="4F78C9"/>
      </a:accent3>
      <a:accent4>
        <a:srgbClr val="3B539D"/>
      </a:accent4>
      <a:accent5>
        <a:srgbClr val="273677"/>
      </a:accent5>
      <a:accent6>
        <a:srgbClr val="212A4D"/>
      </a:accent6>
      <a:hlink>
        <a:srgbClr val="866054"/>
      </a:hlink>
      <a:folHlink>
        <a:srgbClr val="422F28"/>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默认设计模板">
  <a:themeElements>
    <a:clrScheme name="水天一色">
      <a:dk1>
        <a:srgbClr val="000000"/>
      </a:dk1>
      <a:lt1>
        <a:srgbClr val="FFFFFF"/>
      </a:lt1>
      <a:dk2>
        <a:srgbClr val="D0D9E8"/>
      </a:dk2>
      <a:lt2>
        <a:srgbClr val="B6CDE8"/>
      </a:lt2>
      <a:accent1>
        <a:srgbClr val="94B9E5"/>
      </a:accent1>
      <a:accent2>
        <a:srgbClr val="6C99DA"/>
      </a:accent2>
      <a:accent3>
        <a:srgbClr val="4F78C9"/>
      </a:accent3>
      <a:accent4>
        <a:srgbClr val="3B539D"/>
      </a:accent4>
      <a:accent5>
        <a:srgbClr val="273677"/>
      </a:accent5>
      <a:accent6>
        <a:srgbClr val="212A4D"/>
      </a:accent6>
      <a:hlink>
        <a:srgbClr val="866054"/>
      </a:hlink>
      <a:folHlink>
        <a:srgbClr val="422F28"/>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3468</Words>
  <Application>WPS 演示</Application>
  <PresentationFormat/>
  <Paragraphs>876</Paragraphs>
  <Slides>11</Slides>
  <Notes>0</Notes>
  <HiddenSlides>0</HiddenSlides>
  <MMClips>0</MMClips>
  <ScaleCrop>false</ScaleCrop>
  <HeadingPairs>
    <vt:vector size="6" baseType="variant">
      <vt:variant>
        <vt:lpstr>已用的字体</vt:lpstr>
      </vt:variant>
      <vt:variant>
        <vt:i4>14</vt:i4>
      </vt:variant>
      <vt:variant>
        <vt:lpstr>主题</vt:lpstr>
      </vt:variant>
      <vt:variant>
        <vt:i4>2</vt:i4>
      </vt:variant>
      <vt:variant>
        <vt:lpstr>幻灯片标题</vt:lpstr>
      </vt:variant>
      <vt:variant>
        <vt:i4>11</vt:i4>
      </vt:variant>
    </vt:vector>
  </HeadingPairs>
  <TitlesOfParts>
    <vt:vector size="27" baseType="lpstr">
      <vt:lpstr>Arial</vt:lpstr>
      <vt:lpstr>宋体</vt:lpstr>
      <vt:lpstr>Wingdings</vt:lpstr>
      <vt:lpstr>思源黑体 CN Heavy</vt:lpstr>
      <vt:lpstr>黑体</vt:lpstr>
      <vt:lpstr>思源黑体 CN Regular</vt:lpstr>
      <vt:lpstr>Calibri Light</vt:lpstr>
      <vt:lpstr>微软雅黑</vt:lpstr>
      <vt:lpstr>Arial Unicode MS</vt:lpstr>
      <vt:lpstr>Calibri</vt:lpstr>
      <vt:lpstr>等线</vt:lpstr>
      <vt:lpstr>DFKai-SB</vt:lpstr>
      <vt:lpstr>仿宋</vt:lpstr>
      <vt:lpstr>楷体</vt:lpstr>
      <vt:lpstr>默认设计模板</vt:lpstr>
      <vt:lpstr>1_默认设计模板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86181</dc:creator>
  <cp:lastModifiedBy>盖傻猛可统</cp:lastModifiedBy>
  <cp:revision>3</cp:revision>
  <dcterms:created xsi:type="dcterms:W3CDTF">2020-02-21T12:21:00Z</dcterms:created>
  <dcterms:modified xsi:type="dcterms:W3CDTF">2023-02-10T08:51:41Z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2052-11.1.0.13703</vt:lpwstr>
  </property>
  <property fmtid="{D5CDD505-2E9C-101B-9397-08002B2CF9AE}" pid="3" name="KSOTemplateUUID">
    <vt:lpwstr>v1.0_mb_FR4vU9H+zFkmatbzijbVsg==</vt:lpwstr>
  </property>
  <property fmtid="{D5CDD505-2E9C-101B-9397-08002B2CF9AE}" pid="4" name="ICV">
    <vt:lpwstr>ECFE0385C1C74189AB76EA665CEE5ECD</vt:lpwstr>
  </property>
</Properties>
</file>